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46" Target="slides/slide31.xml" Type="http://schemas.openxmlformats.org/officeDocument/2006/relationships/slide"/><Relationship Id="rId47" Target="slides/slide32.xml" Type="http://schemas.openxmlformats.org/officeDocument/2006/relationships/slide"/><Relationship Id="rId48" Target="slides/slide33.xml" Type="http://schemas.openxmlformats.org/officeDocument/2006/relationships/slide"/><Relationship Id="rId49" Target="slides/slide34.xml" Type="http://schemas.openxmlformats.org/officeDocument/2006/relationships/slide"/><Relationship Id="rId5" Target="tableStyles.xml" Type="http://schemas.openxmlformats.org/officeDocument/2006/relationships/tableStyles"/><Relationship Id="rId50" Target="slides/slide35.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svg" Type="http://schemas.openxmlformats.org/officeDocument/2006/relationships/image"/><Relationship Id="rId4" Target="../media/image53.png" Type="http://schemas.openxmlformats.org/officeDocument/2006/relationships/image"/><Relationship Id="rId5" Target="../media/image54.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0.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svg" Type="http://schemas.openxmlformats.org/officeDocument/2006/relationships/image"/><Relationship Id="rId4" Target="https://www.youtube.com/watch?v=7PKY2_YQFV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 Id="rId3" Target="../media/image67.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 Id="rId3" Target="../media/image69.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 Id="rId4" Target="../media/image75.png" Type="http://schemas.openxmlformats.org/officeDocument/2006/relationships/image"/><Relationship Id="rId5" Target="https://docs.google.com/document/d/1KvxgJgVece4-g0swGOW1UJzl-Pxduw-fSijSjxSkKm0/edit?usp=sharing" TargetMode="External" Type="http://schemas.openxmlformats.org/officeDocument/2006/relationships/hyperlink"/></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6.png" Type="http://schemas.openxmlformats.org/officeDocument/2006/relationships/image"/><Relationship Id="rId3" Target="../media/image7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https://economictimes.indiatimes.com/industry/transportation/airlines-/-aviation/air-india-finds-a-new-address-chronology-of-air-india-privatisation/articleshow/89157779.cms"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56249" y="4553044"/>
            <a:ext cx="4975502" cy="5265081"/>
          </a:xfrm>
          <a:prstGeom prst="rect">
            <a:avLst/>
          </a:prstGeom>
        </p:spPr>
      </p:pic>
      <p:grpSp>
        <p:nvGrpSpPr>
          <p:cNvPr name="Group 3" id="3"/>
          <p:cNvGrpSpPr/>
          <p:nvPr/>
        </p:nvGrpSpPr>
        <p:grpSpPr>
          <a:xfrm rot="0">
            <a:off x="1692963" y="863425"/>
            <a:ext cx="14902073" cy="1729326"/>
            <a:chOff x="0" y="0"/>
            <a:chExt cx="19869431" cy="2305768"/>
          </a:xfrm>
        </p:grpSpPr>
        <p:sp>
          <p:nvSpPr>
            <p:cNvPr name="TextBox 4" id="4"/>
            <p:cNvSpPr txBox="true"/>
            <p:nvPr/>
          </p:nvSpPr>
          <p:spPr>
            <a:xfrm rot="0">
              <a:off x="0" y="180975"/>
              <a:ext cx="19869431" cy="1440394"/>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Supply-side Policies</a:t>
              </a:r>
            </a:p>
          </p:txBody>
        </p:sp>
        <p:sp>
          <p:nvSpPr>
            <p:cNvPr name="TextBox 5" id="5"/>
            <p:cNvSpPr txBox="true"/>
            <p:nvPr/>
          </p:nvSpPr>
          <p:spPr>
            <a:xfrm rot="0">
              <a:off x="0" y="1818088"/>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2839802"/>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3.7</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249553"/>
            <a:ext cx="16481874" cy="9037447"/>
          </a:xfrm>
          <a:prstGeom prst="rect">
            <a:avLst/>
          </a:prstGeom>
        </p:spPr>
        <p:txBody>
          <a:bodyPr anchor="t" rtlCol="false" tIns="0" lIns="0" bIns="0" rIns="0">
            <a:spAutoFit/>
          </a:bodyPr>
          <a:lstStyle/>
          <a:p>
            <a:pPr algn="ctr">
              <a:lnSpc>
                <a:spcPts val="4423"/>
              </a:lnSpc>
            </a:pPr>
            <a:r>
              <a:rPr lang="en-US" sz="2799">
                <a:solidFill>
                  <a:srgbClr val="0961A0"/>
                </a:solidFill>
                <a:latin typeface="Telegraf Bold"/>
              </a:rPr>
              <a:t>Implemented to encourage the aggregate supply to increase with a focus on capital and labour. </a:t>
            </a:r>
          </a:p>
          <a:p>
            <a:pPr algn="ctr">
              <a:lnSpc>
                <a:spcPts val="4423"/>
              </a:lnSpc>
            </a:pPr>
          </a:p>
          <a:p>
            <a:pPr algn="ctr">
              <a:lnSpc>
                <a:spcPts val="4423"/>
              </a:lnSpc>
            </a:pPr>
            <a:r>
              <a:rPr lang="en-US" sz="2799">
                <a:solidFill>
                  <a:srgbClr val="000000"/>
                </a:solidFill>
                <a:latin typeface="Telegraf Bold"/>
              </a:rPr>
              <a:t>Increase in Labour - incentives given to individuals</a:t>
            </a:r>
          </a:p>
          <a:p>
            <a:pPr algn="ctr">
              <a:lnSpc>
                <a:spcPts val="4423"/>
              </a:lnSpc>
            </a:pPr>
          </a:p>
          <a:p>
            <a:pPr algn="ctr">
              <a:lnSpc>
                <a:spcPts val="3792"/>
              </a:lnSpc>
            </a:pPr>
            <a:r>
              <a:rPr lang="en-US" sz="2400" u="sng">
                <a:solidFill>
                  <a:srgbClr val="000000"/>
                </a:solidFill>
                <a:latin typeface="Telegraf Bold"/>
              </a:rPr>
              <a:t>Example</a:t>
            </a:r>
          </a:p>
          <a:p>
            <a:pPr algn="ctr">
              <a:lnSpc>
                <a:spcPts val="3792"/>
              </a:lnSpc>
            </a:pPr>
            <a:r>
              <a:rPr lang="en-US" sz="2400">
                <a:solidFill>
                  <a:srgbClr val="000000"/>
                </a:solidFill>
                <a:latin typeface="Telegraf Bold"/>
              </a:rPr>
              <a:t>Personal income tax cuts</a:t>
            </a:r>
          </a:p>
          <a:p>
            <a:pPr marL="518162" indent="-259081" lvl="1">
              <a:lnSpc>
                <a:spcPts val="3792"/>
              </a:lnSpc>
              <a:buFont typeface="Arial"/>
              <a:buChar char="•"/>
            </a:pPr>
            <a:r>
              <a:rPr lang="en-US" sz="2400">
                <a:solidFill>
                  <a:srgbClr val="000000"/>
                </a:solidFill>
                <a:latin typeface="Telegraf"/>
              </a:rPr>
              <a:t>Incentivizing workers to work more hours as with tax decreases, they receive more disposable income. </a:t>
            </a:r>
          </a:p>
          <a:p>
            <a:pPr marL="518162" indent="-259081" lvl="1">
              <a:lnSpc>
                <a:spcPts val="3792"/>
              </a:lnSpc>
              <a:buFont typeface="Arial"/>
              <a:buChar char="•"/>
            </a:pPr>
            <a:r>
              <a:rPr lang="en-US" sz="2400">
                <a:solidFill>
                  <a:srgbClr val="000000"/>
                </a:solidFill>
                <a:latin typeface="Telegraf"/>
              </a:rPr>
              <a:t>Incentivizing unemployed people to find jobs faster</a:t>
            </a:r>
          </a:p>
          <a:p>
            <a:pPr>
              <a:lnSpc>
                <a:spcPts val="3792"/>
              </a:lnSpc>
            </a:pPr>
          </a:p>
          <a:p>
            <a:pPr algn="ctr">
              <a:lnSpc>
                <a:spcPts val="3792"/>
              </a:lnSpc>
            </a:pPr>
            <a:r>
              <a:rPr lang="en-US" sz="2400">
                <a:solidFill>
                  <a:srgbClr val="000000"/>
                </a:solidFill>
                <a:latin typeface="Telegraf"/>
              </a:rPr>
              <a:t>If this policy is in effect permanently, long-run aggregate supply (LRAS) will increase resulting in economic growth.</a:t>
            </a:r>
          </a:p>
          <a:p>
            <a:pPr algn="ctr">
              <a:lnSpc>
                <a:spcPts val="3792"/>
              </a:lnSpc>
            </a:pPr>
          </a:p>
          <a:p>
            <a:pPr algn="ctr">
              <a:lnSpc>
                <a:spcPts val="3792"/>
              </a:lnSpc>
            </a:pPr>
            <a:r>
              <a:rPr lang="en-US" sz="2400">
                <a:solidFill>
                  <a:srgbClr val="C22124"/>
                </a:solidFill>
                <a:latin typeface="Telegraf Bold"/>
              </a:rPr>
              <a:t>Challenges</a:t>
            </a:r>
          </a:p>
          <a:p>
            <a:pPr algn="ctr">
              <a:lnSpc>
                <a:spcPts val="3792"/>
              </a:lnSpc>
            </a:pPr>
            <a:r>
              <a:rPr lang="en-US" sz="2400">
                <a:solidFill>
                  <a:srgbClr val="000000"/>
                </a:solidFill>
                <a:latin typeface="Telegraf"/>
              </a:rPr>
              <a:t>Government receives minimal revenue when the tax rate is too low and workers are disincentivized to work if tax rates are too high. </a:t>
            </a:r>
          </a:p>
          <a:p>
            <a:pPr algn="ctr">
              <a:lnSpc>
                <a:spcPts val="3792"/>
              </a:lnSpc>
            </a:pPr>
          </a:p>
          <a:p>
            <a:pPr algn="ctr">
              <a:lnSpc>
                <a:spcPts val="3792"/>
              </a:lnSpc>
            </a:pPr>
            <a:r>
              <a:rPr lang="en-US" sz="2400">
                <a:solidFill>
                  <a:srgbClr val="000000"/>
                </a:solidFill>
                <a:latin typeface="Telegraf"/>
              </a:rPr>
              <a:t>If the government revenue is too low it cannot fund government spending sustainably. </a:t>
            </a: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311737" y="2021791"/>
            <a:ext cx="2803955" cy="2803955"/>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157501" y="1549906"/>
            <a:ext cx="3878684" cy="3452028"/>
          </a:xfrm>
          <a:prstGeom prst="rect">
            <a:avLst/>
          </a:prstGeom>
        </p:spPr>
      </p:pic>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Incentive-related policies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88111" y="1556512"/>
            <a:ext cx="16230600" cy="7701788"/>
          </a:xfrm>
          <a:prstGeom prst="rect">
            <a:avLst/>
          </a:prstGeom>
        </p:spPr>
        <p:txBody>
          <a:bodyPr anchor="t" rtlCol="false" tIns="0" lIns="0" bIns="0" rIns="0">
            <a:spAutoFit/>
          </a:bodyPr>
          <a:lstStyle/>
          <a:p>
            <a:pPr algn="ctr">
              <a:lnSpc>
                <a:spcPts val="4423"/>
              </a:lnSpc>
            </a:pPr>
            <a:r>
              <a:rPr lang="en-US" sz="2799">
                <a:solidFill>
                  <a:srgbClr val="0961A0"/>
                </a:solidFill>
                <a:latin typeface="Telegraf Bold"/>
              </a:rPr>
              <a:t>Implemented to encourage the aggregate supply to increase with a focus on capital and labour. </a:t>
            </a:r>
          </a:p>
          <a:p>
            <a:pPr algn="ctr">
              <a:lnSpc>
                <a:spcPts val="4423"/>
              </a:lnSpc>
            </a:pPr>
          </a:p>
          <a:p>
            <a:pPr algn="ctr">
              <a:lnSpc>
                <a:spcPts val="4423"/>
              </a:lnSpc>
            </a:pPr>
            <a:r>
              <a:rPr lang="en-US" sz="2799">
                <a:solidFill>
                  <a:srgbClr val="000000"/>
                </a:solidFill>
                <a:latin typeface="Telegraf Bold"/>
              </a:rPr>
              <a:t>Increase in Capital - incentives given to firms</a:t>
            </a:r>
          </a:p>
          <a:p>
            <a:pPr algn="ctr">
              <a:lnSpc>
                <a:spcPts val="4423"/>
              </a:lnSpc>
            </a:pPr>
          </a:p>
          <a:p>
            <a:pPr algn="ctr">
              <a:lnSpc>
                <a:spcPts val="4423"/>
              </a:lnSpc>
            </a:pPr>
            <a:r>
              <a:rPr lang="en-US" sz="2799" u="sng">
                <a:solidFill>
                  <a:srgbClr val="000000"/>
                </a:solidFill>
                <a:latin typeface="Telegraf Bold"/>
              </a:rPr>
              <a:t>Example</a:t>
            </a:r>
          </a:p>
          <a:p>
            <a:pPr algn="ctr">
              <a:lnSpc>
                <a:spcPts val="4107"/>
              </a:lnSpc>
            </a:pPr>
            <a:r>
              <a:rPr lang="en-US" sz="2599">
                <a:solidFill>
                  <a:srgbClr val="000000"/>
                </a:solidFill>
                <a:latin typeface="Telegraf"/>
              </a:rPr>
              <a:t>Cuts to business and capital gains tax (the profit a firm makes from selling an asset)</a:t>
            </a:r>
          </a:p>
          <a:p>
            <a:pPr algn="ctr">
              <a:lnSpc>
                <a:spcPts val="4107"/>
              </a:lnSpc>
            </a:pPr>
          </a:p>
          <a:p>
            <a:pPr marL="561337" indent="-280669" lvl="1">
              <a:lnSpc>
                <a:spcPts val="4107"/>
              </a:lnSpc>
              <a:buFont typeface="Arial"/>
              <a:buChar char="•"/>
            </a:pPr>
            <a:r>
              <a:rPr lang="en-US" sz="2599">
                <a:solidFill>
                  <a:srgbClr val="000000"/>
                </a:solidFill>
                <a:latin typeface="Telegraf"/>
              </a:rPr>
              <a:t>A decrease in business/corporate tax - Firms generate more profit</a:t>
            </a:r>
          </a:p>
          <a:p>
            <a:pPr marL="561337" indent="-280669" lvl="1">
              <a:lnSpc>
                <a:spcPts val="4107"/>
              </a:lnSpc>
              <a:buFont typeface="Arial"/>
              <a:buChar char="•"/>
            </a:pPr>
            <a:r>
              <a:rPr lang="en-US" sz="2599">
                <a:solidFill>
                  <a:srgbClr val="000000"/>
                </a:solidFill>
                <a:latin typeface="Telegraf"/>
              </a:rPr>
              <a:t>A decrease in capital gains tax - Incentivizes investments and improvement</a:t>
            </a:r>
          </a:p>
          <a:p>
            <a:pPr>
              <a:lnSpc>
                <a:spcPts val="4107"/>
              </a:lnSpc>
            </a:pPr>
          </a:p>
          <a:p>
            <a:pPr algn="ctr">
              <a:lnSpc>
                <a:spcPts val="3633"/>
              </a:lnSpc>
            </a:pPr>
            <a:r>
              <a:rPr lang="en-US" sz="2299">
                <a:solidFill>
                  <a:srgbClr val="000000"/>
                </a:solidFill>
                <a:latin typeface="Telegraf"/>
              </a:rPr>
              <a:t>Additional profit for firms leads to an increase in investment in production resulting in an increase of supply in the economy.  A fall in capital gains tax incentivizes firms to improve and update their assets including properties, factories, etc.</a:t>
            </a:r>
          </a:p>
          <a:p>
            <a:pPr algn="ctr">
              <a:lnSpc>
                <a:spcPts val="3318"/>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735467" y="2221193"/>
            <a:ext cx="4230715" cy="325765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Incentive-related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92186" y="5735931"/>
            <a:ext cx="5103628" cy="4114800"/>
          </a:xfrm>
          <a:prstGeom prst="rect">
            <a:avLst/>
          </a:prstGeom>
        </p:spPr>
      </p:pic>
      <p:grpSp>
        <p:nvGrpSpPr>
          <p:cNvPr name="Group 3" id="3"/>
          <p:cNvGrpSpPr/>
          <p:nvPr/>
        </p:nvGrpSpPr>
        <p:grpSpPr>
          <a:xfrm rot="0">
            <a:off x="969289" y="2498363"/>
            <a:ext cx="16349422" cy="2475449"/>
            <a:chOff x="0" y="0"/>
            <a:chExt cx="21799229" cy="3300599"/>
          </a:xfrm>
        </p:grpSpPr>
        <p:sp>
          <p:nvSpPr>
            <p:cNvPr name="TextBox 4" id="4"/>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Interventionist Supply-Side </a:t>
              </a:r>
            </a:p>
            <a:p>
              <a:pPr algn="ctr">
                <a:lnSpc>
                  <a:spcPts val="6839"/>
                </a:lnSpc>
              </a:pPr>
              <a:r>
                <a:rPr lang="en-US" sz="7200" spc="-359">
                  <a:solidFill>
                    <a:srgbClr val="000000"/>
                  </a:solidFill>
                  <a:latin typeface="League Spartan"/>
                </a:rPr>
                <a:t>Policies</a:t>
              </a:r>
            </a:p>
          </p:txBody>
        </p:sp>
        <p:sp>
          <p:nvSpPr>
            <p:cNvPr name="TextBox 5" id="5"/>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9289" y="7598544"/>
            <a:ext cx="16349422" cy="370522"/>
          </a:xfrm>
          <a:prstGeom prst="rect">
            <a:avLst/>
          </a:prstGeom>
        </p:spPr>
        <p:txBody>
          <a:bodyPr anchor="t" rtlCol="false" tIns="0" lIns="0" bIns="0" rIns="0">
            <a:spAutoFit/>
          </a:bodyPr>
          <a:lstStyle/>
          <a:p>
            <a:pPr algn="l">
              <a:lnSpc>
                <a:spcPts val="3022"/>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2621870"/>
            <a:ext cx="16481874" cy="497979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The previously discussed market-based supply-side policies aim to remove obstacles to free-market forces.</a:t>
            </a:r>
            <a:r>
              <a:rPr lang="en-US" sz="2799">
                <a:solidFill>
                  <a:srgbClr val="000000"/>
                </a:solidFill>
                <a:latin typeface="Telegraf Bold"/>
              </a:rPr>
              <a:t> </a:t>
            </a:r>
          </a:p>
          <a:p>
            <a:pPr algn="ctr">
              <a:lnSpc>
                <a:spcPts val="4423"/>
              </a:lnSpc>
            </a:pPr>
          </a:p>
          <a:p>
            <a:pPr algn="ctr">
              <a:lnSpc>
                <a:spcPts val="4423"/>
              </a:lnSpc>
            </a:pPr>
            <a:r>
              <a:rPr lang="en-US" sz="2799">
                <a:solidFill>
                  <a:srgbClr val="000000"/>
                </a:solidFill>
                <a:latin typeface="Telegraf Bold"/>
              </a:rPr>
              <a:t>Interventionist Policies involve the government directly intervening in the economy to increase the quality or quantity of the factors of production.</a:t>
            </a:r>
          </a:p>
          <a:p>
            <a:pPr algn="ctr">
              <a:lnSpc>
                <a:spcPts val="4423"/>
              </a:lnSpc>
            </a:pPr>
          </a:p>
          <a:p>
            <a:pPr algn="ctr">
              <a:lnSpc>
                <a:spcPts val="4423"/>
              </a:lnSpc>
            </a:pPr>
          </a:p>
          <a:p>
            <a:pPr algn="ctr">
              <a:lnSpc>
                <a:spcPts val="4423"/>
              </a:lnSpc>
            </a:pP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49954" y="6172200"/>
            <a:ext cx="4188092"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Interventionist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2621870"/>
            <a:ext cx="16481874" cy="6084697"/>
          </a:xfrm>
          <a:prstGeom prst="rect">
            <a:avLst/>
          </a:prstGeom>
        </p:spPr>
        <p:txBody>
          <a:bodyPr anchor="t" rtlCol="false" tIns="0" lIns="0" bIns="0" rIns="0">
            <a:spAutoFit/>
          </a:bodyPr>
          <a:lstStyle/>
          <a:p>
            <a:pPr>
              <a:lnSpc>
                <a:spcPts val="4423"/>
              </a:lnSpc>
            </a:pPr>
            <a:r>
              <a:rPr lang="en-US" sz="2799">
                <a:solidFill>
                  <a:srgbClr val="000000"/>
                </a:solidFill>
                <a:latin typeface="Telegraf Bold"/>
              </a:rPr>
              <a:t>Interventionist Policies:</a:t>
            </a:r>
          </a:p>
          <a:p>
            <a:pPr marL="604519" indent="-302260" lvl="1">
              <a:lnSpc>
                <a:spcPts val="4423"/>
              </a:lnSpc>
              <a:buFont typeface="Arial"/>
              <a:buChar char="•"/>
            </a:pPr>
            <a:r>
              <a:rPr lang="en-US" sz="2799">
                <a:solidFill>
                  <a:srgbClr val="000000"/>
                </a:solidFill>
                <a:latin typeface="Telegraf"/>
              </a:rPr>
              <a:t>Education</a:t>
            </a:r>
          </a:p>
          <a:p>
            <a:pPr marL="604519" indent="-302260" lvl="1">
              <a:lnSpc>
                <a:spcPts val="4423"/>
              </a:lnSpc>
              <a:buFont typeface="Arial"/>
              <a:buChar char="•"/>
            </a:pPr>
            <a:r>
              <a:rPr lang="en-US" sz="2799">
                <a:solidFill>
                  <a:srgbClr val="000000"/>
                </a:solidFill>
                <a:latin typeface="Telegraf"/>
              </a:rPr>
              <a:t>Improving health care</a:t>
            </a:r>
          </a:p>
          <a:p>
            <a:pPr marL="604519" indent="-302260" lvl="1">
              <a:lnSpc>
                <a:spcPts val="4423"/>
              </a:lnSpc>
              <a:buFont typeface="Arial"/>
              <a:buChar char="•"/>
            </a:pPr>
            <a:r>
              <a:rPr lang="en-US" sz="2799">
                <a:solidFill>
                  <a:srgbClr val="000000"/>
                </a:solidFill>
                <a:latin typeface="Telegraf"/>
              </a:rPr>
              <a:t>Improving infrastructure ( capital resources that facilitate economic activity typically provided by the government).</a:t>
            </a:r>
          </a:p>
          <a:p>
            <a:pPr marL="604519" indent="-302260" lvl="1">
              <a:lnSpc>
                <a:spcPts val="4423"/>
              </a:lnSpc>
              <a:buFont typeface="Arial"/>
              <a:buChar char="•"/>
            </a:pPr>
            <a:r>
              <a:rPr lang="en-US" sz="2799">
                <a:solidFill>
                  <a:srgbClr val="000000"/>
                </a:solidFill>
                <a:latin typeface="Telegraf"/>
              </a:rPr>
              <a:t>Research and Development</a:t>
            </a:r>
          </a:p>
          <a:p>
            <a:pPr marL="604519" indent="-302260" lvl="1">
              <a:lnSpc>
                <a:spcPts val="4423"/>
              </a:lnSpc>
              <a:buFont typeface="Arial"/>
              <a:buChar char="•"/>
            </a:pPr>
            <a:r>
              <a:rPr lang="en-US" sz="2799">
                <a:solidFill>
                  <a:srgbClr val="000000"/>
                </a:solidFill>
                <a:latin typeface="Telegraf"/>
              </a:rPr>
              <a:t>Industrial Policies</a:t>
            </a:r>
          </a:p>
          <a:p>
            <a:pPr algn="ctr">
              <a:lnSpc>
                <a:spcPts val="4423"/>
              </a:lnSpc>
            </a:pPr>
          </a:p>
          <a:p>
            <a:pPr algn="ctr">
              <a:lnSpc>
                <a:spcPts val="4423"/>
              </a:lnSpc>
            </a:pPr>
          </a:p>
          <a:p>
            <a:pPr algn="ctr">
              <a:lnSpc>
                <a:spcPts val="4423"/>
              </a:lnSpc>
            </a:pP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6172200"/>
            <a:ext cx="4114800" cy="4114800"/>
          </a:xfrm>
          <a:prstGeom prst="rect">
            <a:avLst/>
          </a:prstGeom>
        </p:spPr>
      </p:pic>
      <p:grpSp>
        <p:nvGrpSpPr>
          <p:cNvPr name="Group 4" id="4"/>
          <p:cNvGrpSpPr/>
          <p:nvPr/>
        </p:nvGrpSpPr>
        <p:grpSpPr>
          <a:xfrm rot="0">
            <a:off x="1028700" y="40096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Interventionist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62474" y="1546840"/>
            <a:ext cx="16481874" cy="3937000"/>
          </a:xfrm>
          <a:prstGeom prst="rect">
            <a:avLst/>
          </a:prstGeom>
        </p:spPr>
        <p:txBody>
          <a:bodyPr anchor="t" rtlCol="false" tIns="0" lIns="0" bIns="0" rIns="0">
            <a:spAutoFit/>
          </a:bodyPr>
          <a:lstStyle/>
          <a:p>
            <a:pPr>
              <a:lnSpc>
                <a:spcPts val="4108"/>
              </a:lnSpc>
            </a:pPr>
            <a:r>
              <a:rPr lang="en-US" sz="2600">
                <a:solidFill>
                  <a:srgbClr val="000000"/>
                </a:solidFill>
                <a:latin typeface="Telegraf Bold"/>
              </a:rPr>
              <a:t>Education and training</a:t>
            </a:r>
          </a:p>
          <a:p>
            <a:pPr>
              <a:lnSpc>
                <a:spcPts val="3792"/>
              </a:lnSpc>
            </a:pPr>
            <a:r>
              <a:rPr lang="en-US" sz="2400">
                <a:solidFill>
                  <a:srgbClr val="000000"/>
                </a:solidFill>
                <a:latin typeface="Telegraf"/>
              </a:rPr>
              <a:t>Government spending on education is designed to improve </a:t>
            </a:r>
            <a:r>
              <a:rPr lang="en-US" sz="2400">
                <a:solidFill>
                  <a:srgbClr val="000000"/>
                </a:solidFill>
                <a:latin typeface="Telegraf Bold"/>
              </a:rPr>
              <a:t>human capital</a:t>
            </a:r>
            <a:r>
              <a:rPr lang="en-US" sz="2400">
                <a:solidFill>
                  <a:srgbClr val="000000"/>
                </a:solidFill>
                <a:latin typeface="Telegraf"/>
              </a:rPr>
              <a:t> which improves the quality of workers. Higher quality labour increases productivity and economic growth as the LRAS curve shifts to the right. </a:t>
            </a:r>
          </a:p>
          <a:p>
            <a:pPr>
              <a:lnSpc>
                <a:spcPts val="4108"/>
              </a:lnSpc>
            </a:pPr>
          </a:p>
          <a:p>
            <a:pPr>
              <a:lnSpc>
                <a:spcPts val="4108"/>
              </a:lnSpc>
            </a:pPr>
            <a:r>
              <a:rPr lang="en-US" sz="2600">
                <a:solidFill>
                  <a:srgbClr val="000000"/>
                </a:solidFill>
                <a:latin typeface="Telegraf Bold"/>
              </a:rPr>
              <a:t>Healthcare</a:t>
            </a:r>
          </a:p>
          <a:p>
            <a:pPr>
              <a:lnSpc>
                <a:spcPts val="3792"/>
              </a:lnSpc>
            </a:pPr>
            <a:r>
              <a:rPr lang="en-US" sz="2400">
                <a:solidFill>
                  <a:srgbClr val="000000"/>
                </a:solidFill>
                <a:latin typeface="Telegraf"/>
              </a:rPr>
              <a:t>Access to high quality healthcare ensures that workers are healthy and able to be productive leading to increased efficiency. </a:t>
            </a:r>
          </a:p>
          <a:p>
            <a:pPr algn="l">
              <a:lnSpc>
                <a:spcPts val="3792"/>
              </a:lnSpc>
            </a:pPr>
          </a:p>
        </p:txBody>
      </p:sp>
      <p:pic>
        <p:nvPicPr>
          <p:cNvPr name="Picture 3" id="3"/>
          <p:cNvPicPr>
            <a:picLocks noChangeAspect="true"/>
          </p:cNvPicPr>
          <p:nvPr/>
        </p:nvPicPr>
        <p:blipFill>
          <a:blip r:embed="rId2"/>
          <a:srcRect l="0" t="0" r="0" b="0"/>
          <a:stretch>
            <a:fillRect/>
          </a:stretch>
        </p:blipFill>
        <p:spPr>
          <a:xfrm flipH="false" flipV="false" rot="0">
            <a:off x="5295579" y="4758727"/>
            <a:ext cx="6432333" cy="5528273"/>
          </a:xfrm>
          <a:prstGeom prst="rect">
            <a:avLst/>
          </a:prstGeom>
        </p:spPr>
      </p:pic>
      <p:grpSp>
        <p:nvGrpSpPr>
          <p:cNvPr name="Group 4" id="4"/>
          <p:cNvGrpSpPr/>
          <p:nvPr/>
        </p:nvGrpSpPr>
        <p:grpSpPr>
          <a:xfrm rot="0">
            <a:off x="1028700" y="40096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Interventionist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08435" y="1813433"/>
            <a:ext cx="13041810" cy="8294497"/>
          </a:xfrm>
          <a:prstGeom prst="rect">
            <a:avLst/>
          </a:prstGeom>
        </p:spPr>
        <p:txBody>
          <a:bodyPr anchor="t" rtlCol="false" tIns="0" lIns="0" bIns="0" rIns="0">
            <a:spAutoFit/>
          </a:bodyPr>
          <a:lstStyle/>
          <a:p>
            <a:pPr>
              <a:lnSpc>
                <a:spcPts val="4423"/>
              </a:lnSpc>
            </a:pPr>
            <a:r>
              <a:rPr lang="en-US" sz="2799">
                <a:solidFill>
                  <a:srgbClr val="000000"/>
                </a:solidFill>
                <a:latin typeface="Telegraf Bold"/>
              </a:rPr>
              <a:t>Research and Development</a:t>
            </a:r>
          </a:p>
          <a:p>
            <a:pPr>
              <a:lnSpc>
                <a:spcPts val="4423"/>
              </a:lnSpc>
            </a:pPr>
            <a:r>
              <a:rPr lang="en-US" sz="2799">
                <a:solidFill>
                  <a:srgbClr val="000000"/>
                </a:solidFill>
                <a:latin typeface="Telegraf"/>
              </a:rPr>
              <a:t>Direct investment for innovation and new technology. These new innovations have the ability to increase efficiency. </a:t>
            </a:r>
          </a:p>
          <a:p>
            <a:pPr>
              <a:lnSpc>
                <a:spcPts val="4423"/>
              </a:lnSpc>
            </a:pPr>
          </a:p>
          <a:p>
            <a:pPr>
              <a:lnSpc>
                <a:spcPts val="4423"/>
              </a:lnSpc>
            </a:pPr>
            <a:r>
              <a:rPr lang="en-US" sz="2799">
                <a:solidFill>
                  <a:srgbClr val="000000"/>
                </a:solidFill>
                <a:latin typeface="Telegraf Bold"/>
              </a:rPr>
              <a:t>Infrastructure Development</a:t>
            </a:r>
          </a:p>
          <a:p>
            <a:pPr>
              <a:lnSpc>
                <a:spcPts val="4423"/>
              </a:lnSpc>
            </a:pPr>
            <a:r>
              <a:rPr lang="en-US" sz="2799">
                <a:solidFill>
                  <a:srgbClr val="000000"/>
                </a:solidFill>
                <a:latin typeface="Telegraf"/>
              </a:rPr>
              <a:t>Improvements in infrastructure include the development of roads, railroads, airports, public transportation, telephone networks, electrical supply, etc. Improvements in infrastructure allow for increased general productivity and efficiency.</a:t>
            </a:r>
          </a:p>
          <a:p>
            <a:pPr>
              <a:lnSpc>
                <a:spcPts val="4423"/>
              </a:lnSpc>
            </a:pPr>
          </a:p>
          <a:p>
            <a:pPr>
              <a:lnSpc>
                <a:spcPts val="4423"/>
              </a:lnSpc>
            </a:pPr>
            <a:r>
              <a:rPr lang="en-US" sz="2799">
                <a:solidFill>
                  <a:srgbClr val="000000"/>
                </a:solidFill>
                <a:latin typeface="Telegraf Bold"/>
              </a:rPr>
              <a:t>Industrial Policies</a:t>
            </a:r>
          </a:p>
          <a:p>
            <a:pPr>
              <a:lnSpc>
                <a:spcPts val="4423"/>
              </a:lnSpc>
            </a:pPr>
            <a:r>
              <a:rPr lang="en-US" sz="2799">
                <a:solidFill>
                  <a:srgbClr val="000000"/>
                </a:solidFill>
                <a:latin typeface="Telegraf"/>
              </a:rPr>
              <a:t>The targeting of development in specific industries or sectors in the economy. Most commonly, </a:t>
            </a:r>
            <a:r>
              <a:rPr lang="en-US" sz="2799">
                <a:solidFill>
                  <a:srgbClr val="1377EA"/>
                </a:solidFill>
                <a:latin typeface="Telegraf Bold"/>
              </a:rPr>
              <a:t>Import Substitution</a:t>
            </a:r>
            <a:r>
              <a:rPr lang="en-US" sz="2799">
                <a:solidFill>
                  <a:srgbClr val="000000"/>
                </a:solidFill>
                <a:latin typeface="Telegraf"/>
              </a:rPr>
              <a:t> is used to subsidize industries to substitute productive from abroad to domestic.</a:t>
            </a: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850048" y="2226084"/>
            <a:ext cx="4182770" cy="41148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812511" y="6172200"/>
            <a:ext cx="4220308" cy="4114800"/>
          </a:xfrm>
          <a:prstGeom prst="rect">
            <a:avLst/>
          </a:prstGeom>
        </p:spPr>
      </p:pic>
      <p:grpSp>
        <p:nvGrpSpPr>
          <p:cNvPr name="Group 5" id="5"/>
          <p:cNvGrpSpPr/>
          <p:nvPr/>
        </p:nvGrpSpPr>
        <p:grpSpPr>
          <a:xfrm rot="0">
            <a:off x="1028700" y="400965"/>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Interventionist Supply-Side Policies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72637" y="5911667"/>
            <a:ext cx="3942727" cy="4114800"/>
          </a:xfrm>
          <a:prstGeom prst="rect">
            <a:avLst/>
          </a:prstGeom>
        </p:spPr>
      </p:pic>
      <p:grpSp>
        <p:nvGrpSpPr>
          <p:cNvPr name="Group 3" id="3"/>
          <p:cNvGrpSpPr/>
          <p:nvPr/>
        </p:nvGrpSpPr>
        <p:grpSpPr>
          <a:xfrm rot="0">
            <a:off x="969289" y="1990631"/>
            <a:ext cx="16349422" cy="2475449"/>
            <a:chOff x="0" y="0"/>
            <a:chExt cx="21799229" cy="3300599"/>
          </a:xfrm>
        </p:grpSpPr>
        <p:sp>
          <p:nvSpPr>
            <p:cNvPr name="TextBox 4" id="4"/>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Demand-side effects of Supply-side policies</a:t>
              </a:r>
            </a:p>
          </p:txBody>
        </p:sp>
        <p:sp>
          <p:nvSpPr>
            <p:cNvPr name="TextBox 5" id="5"/>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9289" y="7598544"/>
            <a:ext cx="16349422" cy="370522"/>
          </a:xfrm>
          <a:prstGeom prst="rect">
            <a:avLst/>
          </a:prstGeom>
        </p:spPr>
        <p:txBody>
          <a:bodyPr anchor="t" rtlCol="false" tIns="0" lIns="0" bIns="0" rIns="0">
            <a:spAutoFit/>
          </a:bodyPr>
          <a:lstStyle/>
          <a:p>
            <a:pPr algn="l">
              <a:lnSpc>
                <a:spcPts val="3022"/>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324098" y="5408349"/>
            <a:ext cx="5758626"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634832" y="7245609"/>
            <a:ext cx="2624468" cy="2951856"/>
          </a:xfrm>
          <a:prstGeom prst="rect">
            <a:avLst/>
          </a:prstGeom>
        </p:spPr>
      </p:pic>
      <p:grpSp>
        <p:nvGrpSpPr>
          <p:cNvPr name="Group 4" id="4"/>
          <p:cNvGrpSpPr/>
          <p:nvPr/>
        </p:nvGrpSpPr>
        <p:grpSpPr>
          <a:xfrm rot="0">
            <a:off x="1028700" y="236033"/>
            <a:ext cx="16349422" cy="4198458"/>
            <a:chOff x="0" y="0"/>
            <a:chExt cx="21799229" cy="5597944"/>
          </a:xfrm>
        </p:grpSpPr>
        <p:sp>
          <p:nvSpPr>
            <p:cNvPr name="TextBox 5" id="5"/>
            <p:cNvSpPr txBox="true"/>
            <p:nvPr/>
          </p:nvSpPr>
          <p:spPr>
            <a:xfrm rot="0">
              <a:off x="0" y="171450"/>
              <a:ext cx="21799229" cy="474209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Connections!</a:t>
              </a:r>
            </a:p>
            <a:p>
              <a:pPr algn="ctr">
                <a:lnSpc>
                  <a:spcPts val="6839"/>
                </a:lnSpc>
              </a:pPr>
            </a:p>
            <a:p>
              <a:pPr algn="ctr">
                <a:lnSpc>
                  <a:spcPts val="5056"/>
                </a:lnSpc>
              </a:pPr>
              <a:r>
                <a:rPr lang="en-US" sz="3200" spc="-160">
                  <a:solidFill>
                    <a:srgbClr val="000000"/>
                  </a:solidFill>
                  <a:latin typeface="League Spartan"/>
                </a:rPr>
                <a:t>How do you think these supply-side policies affect demand in the economy?</a:t>
              </a:r>
            </a:p>
            <a:p>
              <a:pPr algn="ctr">
                <a:lnSpc>
                  <a:spcPts val="5056"/>
                </a:lnSpc>
              </a:pPr>
            </a:p>
            <a:p>
              <a:pPr algn="ctr">
                <a:lnSpc>
                  <a:spcPts val="5056"/>
                </a:lnSpc>
              </a:pPr>
              <a:r>
                <a:rPr lang="en-US" sz="3200" spc="-160">
                  <a:solidFill>
                    <a:srgbClr val="000000"/>
                  </a:solidFill>
                  <a:latin typeface="League Spartan"/>
                </a:rPr>
                <a:t>Go through each supply-side policy and determine how it will affect demand.</a:t>
              </a:r>
            </a:p>
          </p:txBody>
        </p:sp>
        <p:sp>
          <p:nvSpPr>
            <p:cNvPr name="TextBox 6" id="6"/>
            <p:cNvSpPr txBox="true"/>
            <p:nvPr/>
          </p:nvSpPr>
          <p:spPr>
            <a:xfrm rot="0">
              <a:off x="0" y="5110264"/>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700743" y="7465749"/>
            <a:ext cx="2220171" cy="2497125"/>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88111" y="2495677"/>
            <a:ext cx="16230600" cy="6084697"/>
          </a:xfrm>
          <a:prstGeom prst="rect">
            <a:avLst/>
          </a:prstGeom>
        </p:spPr>
        <p:txBody>
          <a:bodyPr anchor="t" rtlCol="false" tIns="0" lIns="0" bIns="0" rIns="0">
            <a:spAutoFit/>
          </a:bodyPr>
          <a:lstStyle/>
          <a:p>
            <a:pPr algn="ctr">
              <a:lnSpc>
                <a:spcPts val="4423"/>
              </a:lnSpc>
            </a:pPr>
            <a:r>
              <a:rPr lang="en-US" sz="2799">
                <a:solidFill>
                  <a:srgbClr val="32A566"/>
                </a:solidFill>
                <a:latin typeface="Telegraf Bold"/>
              </a:rPr>
              <a:t>Economists argue that supply-side policies alone cannot lead to economic growth. In order for true efficiency or capacity to occur, there must be a corresponding increase in AD.</a:t>
            </a:r>
          </a:p>
          <a:p>
            <a:pPr algn="ctr">
              <a:lnSpc>
                <a:spcPts val="4423"/>
              </a:lnSpc>
            </a:pPr>
          </a:p>
          <a:p>
            <a:pPr algn="ctr">
              <a:lnSpc>
                <a:spcPts val="4423"/>
              </a:lnSpc>
            </a:pPr>
            <a:r>
              <a:rPr lang="en-US" sz="2799">
                <a:solidFill>
                  <a:srgbClr val="000000"/>
                </a:solidFill>
                <a:latin typeface="Telegraf Bold"/>
              </a:rPr>
              <a:t>Luckily, supply-side policies typically have effects on AD.</a:t>
            </a:r>
          </a:p>
          <a:p>
            <a:pPr algn="ctr">
              <a:lnSpc>
                <a:spcPts val="4423"/>
              </a:lnSpc>
            </a:pPr>
          </a:p>
          <a:p>
            <a:pPr algn="ctr">
              <a:lnSpc>
                <a:spcPts val="4423"/>
              </a:lnSpc>
            </a:pPr>
            <a:r>
              <a:rPr lang="en-US" sz="2799">
                <a:solidFill>
                  <a:srgbClr val="DF4643"/>
                </a:solidFill>
                <a:latin typeface="Telegraf Bold"/>
              </a:rPr>
              <a:t>SS Policies that have demand-side effects:</a:t>
            </a:r>
          </a:p>
          <a:p>
            <a:pPr marL="604519" indent="-302260" lvl="1">
              <a:lnSpc>
                <a:spcPts val="4423"/>
              </a:lnSpc>
              <a:buFont typeface="Arial"/>
              <a:buChar char="•"/>
            </a:pPr>
            <a:r>
              <a:rPr lang="en-US" sz="2799">
                <a:solidFill>
                  <a:srgbClr val="000000"/>
                </a:solidFill>
                <a:latin typeface="Telegraf Bold"/>
              </a:rPr>
              <a:t> Industrial policies</a:t>
            </a:r>
          </a:p>
          <a:p>
            <a:pPr marL="604519" indent="-302260" lvl="1">
              <a:lnSpc>
                <a:spcPts val="4423"/>
              </a:lnSpc>
              <a:buFont typeface="Arial"/>
              <a:buChar char="•"/>
            </a:pPr>
            <a:r>
              <a:rPr lang="en-US" sz="2799">
                <a:solidFill>
                  <a:srgbClr val="000000"/>
                </a:solidFill>
                <a:latin typeface="Telegraf Bold"/>
              </a:rPr>
              <a:t>Cutting personal income taxes</a:t>
            </a:r>
          </a:p>
          <a:p>
            <a:pPr marL="604519" indent="-302260" lvl="1">
              <a:lnSpc>
                <a:spcPts val="4423"/>
              </a:lnSpc>
              <a:buFont typeface="Arial"/>
              <a:buChar char="•"/>
            </a:pPr>
            <a:r>
              <a:rPr lang="en-US" sz="2799">
                <a:solidFill>
                  <a:srgbClr val="000000"/>
                </a:solidFill>
                <a:latin typeface="Telegraf Bold"/>
              </a:rPr>
              <a:t>Reducing unemployment benefits</a:t>
            </a:r>
          </a:p>
          <a:p>
            <a:pPr marL="604519" indent="-302260" lvl="1">
              <a:lnSpc>
                <a:spcPts val="4423"/>
              </a:lnSpc>
              <a:buFont typeface="Arial"/>
              <a:buChar char="•"/>
            </a:pPr>
            <a:r>
              <a:rPr lang="en-US" sz="2799">
                <a:solidFill>
                  <a:srgbClr val="000000"/>
                </a:solidFill>
                <a:latin typeface="Telegraf Bold"/>
              </a:rPr>
              <a:t>Abolishing the minimum wage</a:t>
            </a: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379047" y="5881152"/>
            <a:ext cx="4099369" cy="4114800"/>
          </a:xfrm>
          <a:prstGeom prst="rect">
            <a:avLst/>
          </a:prstGeom>
        </p:spPr>
      </p:pic>
      <p:grpSp>
        <p:nvGrpSpPr>
          <p:cNvPr name="Group 4" id="4"/>
          <p:cNvGrpSpPr/>
          <p:nvPr/>
        </p:nvGrpSpPr>
        <p:grpSpPr>
          <a:xfrm rot="0">
            <a:off x="1028700" y="163103"/>
            <a:ext cx="16349422" cy="2475449"/>
            <a:chOff x="0" y="0"/>
            <a:chExt cx="21799229" cy="3300599"/>
          </a:xfrm>
        </p:grpSpPr>
        <p:sp>
          <p:nvSpPr>
            <p:cNvPr name="TextBox 5" id="5"/>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Demand-side effects of Supply-side policies</a:t>
              </a:r>
            </a:p>
          </p:txBody>
        </p:sp>
        <p:sp>
          <p:nvSpPr>
            <p:cNvPr name="TextBox 6" id="6"/>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184537" y="1193058"/>
            <a:ext cx="1918925" cy="3465328"/>
          </a:xfrm>
          <a:prstGeom prst="rect">
            <a:avLst/>
          </a:prstGeom>
        </p:spPr>
      </p:pic>
      <p:sp>
        <p:nvSpPr>
          <p:cNvPr name="TextBox 3" id="3"/>
          <p:cNvSpPr txBox="true"/>
          <p:nvPr/>
        </p:nvSpPr>
        <p:spPr>
          <a:xfrm rot="0">
            <a:off x="903063" y="4792437"/>
            <a:ext cx="16481874" cy="2413635"/>
          </a:xfrm>
          <a:prstGeom prst="rect">
            <a:avLst/>
          </a:prstGeom>
        </p:spPr>
        <p:txBody>
          <a:bodyPr anchor="t" rtlCol="false" tIns="0" lIns="0" bIns="0" rIns="0">
            <a:spAutoFit/>
          </a:bodyPr>
          <a:lstStyle/>
          <a:p>
            <a:pPr algn="ctr">
              <a:lnSpc>
                <a:spcPts val="4725"/>
              </a:lnSpc>
            </a:pPr>
            <a:r>
              <a:rPr lang="en-US" sz="3150">
                <a:solidFill>
                  <a:srgbClr val="000000"/>
                </a:solidFill>
                <a:latin typeface="Telegraf Bold"/>
              </a:rPr>
              <a:t>Supply-side Policies</a:t>
            </a:r>
          </a:p>
          <a:p>
            <a:pPr algn="ctr">
              <a:lnSpc>
                <a:spcPts val="4725"/>
              </a:lnSpc>
            </a:pPr>
            <a:r>
              <a:rPr lang="en-US" sz="3150">
                <a:solidFill>
                  <a:srgbClr val="000000"/>
                </a:solidFill>
                <a:latin typeface="Telegraf"/>
              </a:rPr>
              <a:t>Policies aimed at stimulating the supply of an economy by attempting to increase the quantity or quality of the Factors of Production, increase competition,  and improve general efficiency of the economy. </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7660196"/>
            <a:ext cx="16481874" cy="2537270"/>
          </a:xfrm>
          <a:prstGeom prst="rect">
            <a:avLst/>
          </a:prstGeom>
        </p:spPr>
        <p:txBody>
          <a:bodyPr anchor="t" rtlCol="false" tIns="0" lIns="0" bIns="0" rIns="0">
            <a:spAutoFit/>
          </a:bodyPr>
          <a:lstStyle/>
          <a:p>
            <a:pPr algn="ctr">
              <a:lnSpc>
                <a:spcPts val="4725"/>
              </a:lnSpc>
            </a:pPr>
            <a:r>
              <a:rPr lang="en-US" sz="3150">
                <a:solidFill>
                  <a:srgbClr val="000000"/>
                </a:solidFill>
                <a:latin typeface="Telegraf Bold"/>
              </a:rPr>
              <a:t>Textbook Definition</a:t>
            </a:r>
          </a:p>
          <a:p>
            <a:pPr algn="ctr">
              <a:lnSpc>
                <a:spcPts val="4725"/>
              </a:lnSpc>
            </a:pPr>
            <a:r>
              <a:rPr lang="en-US" sz="3150">
                <a:solidFill>
                  <a:srgbClr val="000000"/>
                </a:solidFill>
                <a:latin typeface="Telegraf"/>
              </a:rPr>
              <a:t>Government policies designed to shift the long-run aggregate supply curve to the right, increasing potential output in the economy and achieving economic growth.</a:t>
            </a:r>
          </a:p>
          <a:p>
            <a:pPr algn="ctr">
              <a:lnSpc>
                <a:spcPts val="6678"/>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623095" y="2161913"/>
            <a:ext cx="13041810" cy="2474849"/>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Industrial Policies</a:t>
            </a:r>
          </a:p>
          <a:p>
            <a:pPr algn="ctr">
              <a:lnSpc>
                <a:spcPts val="3792"/>
              </a:lnSpc>
            </a:pPr>
            <a:r>
              <a:rPr lang="en-US" sz="2400">
                <a:solidFill>
                  <a:srgbClr val="000000"/>
                </a:solidFill>
                <a:latin typeface="Telegraf"/>
              </a:rPr>
              <a:t>When the government chooses to support certain industries, those industries, and their linked industries must hire more workers leading to an increase in income and therefore, consumption. </a:t>
            </a:r>
          </a:p>
          <a:p>
            <a:pPr algn="ctr">
              <a:lnSpc>
                <a:spcPts val="3792"/>
              </a:lnSpc>
            </a:pPr>
          </a:p>
        </p:txBody>
      </p:sp>
      <p:grpSp>
        <p:nvGrpSpPr>
          <p:cNvPr name="Group 3" id="3"/>
          <p:cNvGrpSpPr/>
          <p:nvPr/>
        </p:nvGrpSpPr>
        <p:grpSpPr>
          <a:xfrm rot="0">
            <a:off x="1028700" y="400965"/>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Interventionist Supply-Side Policies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2623095" y="4198017"/>
            <a:ext cx="13041810" cy="1046099"/>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Reducing Personal Income Tax</a:t>
            </a:r>
          </a:p>
          <a:p>
            <a:pPr algn="ctr">
              <a:lnSpc>
                <a:spcPts val="3792"/>
              </a:lnSpc>
            </a:pPr>
            <a:r>
              <a:rPr lang="en-US" sz="2400">
                <a:solidFill>
                  <a:srgbClr val="000000"/>
                </a:solidFill>
                <a:latin typeface="Telegraf"/>
              </a:rPr>
              <a:t>Cutting taxes increases disposable income for workers leading to higher consumption.</a:t>
            </a:r>
          </a:p>
        </p:txBody>
      </p:sp>
      <p:pic>
        <p:nvPicPr>
          <p:cNvPr name="Picture 8" id="8"/>
          <p:cNvPicPr>
            <a:picLocks noChangeAspect="true"/>
          </p:cNvPicPr>
          <p:nvPr/>
        </p:nvPicPr>
        <p:blipFill>
          <a:blip r:embed="rId2"/>
          <a:srcRect l="0" t="0" r="0" b="0"/>
          <a:stretch>
            <a:fillRect/>
          </a:stretch>
        </p:blipFill>
        <p:spPr>
          <a:xfrm flipH="false" flipV="false" rot="0">
            <a:off x="5913994" y="5244116"/>
            <a:ext cx="5984636" cy="5143500"/>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736359" y="4961406"/>
            <a:ext cx="6195009" cy="5407855"/>
          </a:xfrm>
          <a:prstGeom prst="rect">
            <a:avLst/>
          </a:prstGeom>
        </p:spPr>
      </p:pic>
      <p:sp>
        <p:nvSpPr>
          <p:cNvPr name="TextBox 3" id="3"/>
          <p:cNvSpPr txBox="true"/>
          <p:nvPr/>
        </p:nvSpPr>
        <p:spPr>
          <a:xfrm rot="0">
            <a:off x="2623095" y="1831035"/>
            <a:ext cx="13041810" cy="1522349"/>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Reducing Unemployment Benefits</a:t>
            </a:r>
          </a:p>
          <a:p>
            <a:pPr algn="ctr">
              <a:lnSpc>
                <a:spcPts val="3792"/>
              </a:lnSpc>
            </a:pPr>
            <a:r>
              <a:rPr lang="en-US" sz="2400">
                <a:solidFill>
                  <a:srgbClr val="000000"/>
                </a:solidFill>
                <a:latin typeface="Telegraf"/>
              </a:rPr>
              <a:t>Individuals that were relying on unemployment benefits now much cut back on excess or additional spending. This leads to a decrease in consumption. </a:t>
            </a:r>
          </a:p>
        </p:txBody>
      </p:sp>
      <p:grpSp>
        <p:nvGrpSpPr>
          <p:cNvPr name="Group 4" id="4"/>
          <p:cNvGrpSpPr/>
          <p:nvPr/>
        </p:nvGrpSpPr>
        <p:grpSpPr>
          <a:xfrm rot="0">
            <a:off x="1028700" y="40096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Interventionist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2623095" y="3439057"/>
            <a:ext cx="13041810" cy="1522349"/>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Minimum Wage Reduction</a:t>
            </a:r>
          </a:p>
          <a:p>
            <a:pPr algn="ctr">
              <a:lnSpc>
                <a:spcPts val="3792"/>
              </a:lnSpc>
            </a:pPr>
            <a:r>
              <a:rPr lang="en-US" sz="2400">
                <a:solidFill>
                  <a:srgbClr val="000000"/>
                </a:solidFill>
                <a:latin typeface="Telegraf"/>
              </a:rPr>
              <a:t>Reducing the minimum wage results in workers receiving lower incomes leading to a decrease in consumption.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516082" y="5911667"/>
            <a:ext cx="3255836" cy="4114800"/>
          </a:xfrm>
          <a:prstGeom prst="rect">
            <a:avLst/>
          </a:prstGeom>
        </p:spPr>
      </p:pic>
      <p:grpSp>
        <p:nvGrpSpPr>
          <p:cNvPr name="Group 3" id="3"/>
          <p:cNvGrpSpPr/>
          <p:nvPr/>
        </p:nvGrpSpPr>
        <p:grpSpPr>
          <a:xfrm rot="0">
            <a:off x="969289" y="2424019"/>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Fiscal Policy effects on Supply-side </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9289" y="7598544"/>
            <a:ext cx="16349422" cy="370522"/>
          </a:xfrm>
          <a:prstGeom prst="rect">
            <a:avLst/>
          </a:prstGeom>
        </p:spPr>
        <p:txBody>
          <a:bodyPr anchor="t" rtlCol="false" tIns="0" lIns="0" bIns="0" rIns="0">
            <a:spAutoFit/>
          </a:bodyPr>
          <a:lstStyle/>
          <a:p>
            <a:pPr algn="l">
              <a:lnSpc>
                <a:spcPts val="3022"/>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718355"/>
            <a:ext cx="16230600" cy="7189597"/>
          </a:xfrm>
          <a:prstGeom prst="rect">
            <a:avLst/>
          </a:prstGeom>
        </p:spPr>
        <p:txBody>
          <a:bodyPr anchor="t" rtlCol="false" tIns="0" lIns="0" bIns="0" rIns="0">
            <a:spAutoFit/>
          </a:bodyPr>
          <a:lstStyle/>
          <a:p>
            <a:pPr algn="ctr">
              <a:lnSpc>
                <a:spcPts val="4423"/>
              </a:lnSpc>
            </a:pPr>
            <a:r>
              <a:rPr lang="en-US" sz="2799">
                <a:solidFill>
                  <a:srgbClr val="32A566"/>
                </a:solidFill>
                <a:latin typeface="Telegraf Bold"/>
              </a:rPr>
              <a:t>The use of taxes and government spending are designed to affect AD but the use of fiscal policy can have unintended consequences on the supply side.</a:t>
            </a:r>
          </a:p>
          <a:p>
            <a:pPr algn="ctr">
              <a:lnSpc>
                <a:spcPts val="4423"/>
              </a:lnSpc>
            </a:pPr>
          </a:p>
          <a:p>
            <a:pPr algn="ctr">
              <a:lnSpc>
                <a:spcPts val="4423"/>
              </a:lnSpc>
            </a:pPr>
            <a:r>
              <a:rPr lang="en-US" sz="2799">
                <a:solidFill>
                  <a:srgbClr val="000000"/>
                </a:solidFill>
                <a:latin typeface="Telegraf Bold"/>
              </a:rPr>
              <a:t>How Fiscal Policies affect Supply-side</a:t>
            </a:r>
          </a:p>
          <a:p>
            <a:pPr marL="604519" indent="-302260" lvl="1">
              <a:lnSpc>
                <a:spcPts val="4423"/>
              </a:lnSpc>
              <a:buFont typeface="Arial"/>
              <a:buChar char="•"/>
            </a:pPr>
            <a:r>
              <a:rPr lang="en-US" sz="2799">
                <a:solidFill>
                  <a:srgbClr val="000000"/>
                </a:solidFill>
                <a:latin typeface="Telegraf Bold"/>
              </a:rPr>
              <a:t>Increase in supply</a:t>
            </a:r>
          </a:p>
          <a:p>
            <a:pPr marL="1209039" indent="-403013" lvl="2">
              <a:lnSpc>
                <a:spcPts val="4423"/>
              </a:lnSpc>
              <a:buFont typeface="Arial"/>
              <a:buChar char="⚬"/>
            </a:pPr>
            <a:r>
              <a:rPr lang="en-US" sz="2799">
                <a:solidFill>
                  <a:srgbClr val="000000"/>
                </a:solidFill>
                <a:latin typeface="Telegraf"/>
              </a:rPr>
              <a:t>Typically, government spending on things like infrastructure leads to an increase in AD and an increase in the potential of an economy.</a:t>
            </a:r>
          </a:p>
          <a:p>
            <a:pPr marL="604519" indent="-302260" lvl="1">
              <a:lnSpc>
                <a:spcPts val="4423"/>
              </a:lnSpc>
              <a:buFont typeface="Arial"/>
              <a:buChar char="•"/>
            </a:pPr>
            <a:r>
              <a:rPr lang="en-US" sz="2799">
                <a:solidFill>
                  <a:srgbClr val="000000"/>
                </a:solidFill>
                <a:latin typeface="Telegraf Bold"/>
              </a:rPr>
              <a:t>Crowding out</a:t>
            </a:r>
          </a:p>
          <a:p>
            <a:pPr marL="1209039" indent="-403013" lvl="2">
              <a:lnSpc>
                <a:spcPts val="4423"/>
              </a:lnSpc>
              <a:buFont typeface="Arial"/>
              <a:buChar char="⚬"/>
            </a:pPr>
            <a:r>
              <a:rPr lang="en-US" sz="2799">
                <a:solidFill>
                  <a:srgbClr val="000000"/>
                </a:solidFill>
                <a:latin typeface="Telegraf"/>
              </a:rPr>
              <a:t>Fiscal policies can crowd out private sectors and reduce their efficiency and productivity.  This has a larger effect when the private sector has the desire to participate in a government-dominated market such as infrastructure because private sectors tend to be more innovative and competition-driven.</a:t>
            </a: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2884416" y="7740562"/>
            <a:ext cx="2729892" cy="2456903"/>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14308" y="7740562"/>
            <a:ext cx="2390818" cy="2656465"/>
          </a:xfrm>
          <a:prstGeom prst="rect">
            <a:avLst/>
          </a:prstGeom>
        </p:spPr>
      </p:pic>
      <p:grpSp>
        <p:nvGrpSpPr>
          <p:cNvPr name="Group 5" id="5"/>
          <p:cNvGrpSpPr/>
          <p:nvPr/>
        </p:nvGrpSpPr>
        <p:grpSpPr>
          <a:xfrm rot="0">
            <a:off x="1028700" y="596490"/>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Fiscal Policy Effects on Supply-Side</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22903" y="5560194"/>
            <a:ext cx="3842194" cy="4114800"/>
          </a:xfrm>
          <a:prstGeom prst="rect">
            <a:avLst/>
          </a:prstGeom>
        </p:spPr>
      </p:pic>
      <p:grpSp>
        <p:nvGrpSpPr>
          <p:cNvPr name="Group 3" id="3"/>
          <p:cNvGrpSpPr/>
          <p:nvPr/>
        </p:nvGrpSpPr>
        <p:grpSpPr>
          <a:xfrm rot="0">
            <a:off x="969289" y="2424019"/>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Effectiveness of Supply-side policies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69289" y="7598544"/>
            <a:ext cx="16349422" cy="370522"/>
          </a:xfrm>
          <a:prstGeom prst="rect">
            <a:avLst/>
          </a:prstGeom>
        </p:spPr>
        <p:txBody>
          <a:bodyPr anchor="t" rtlCol="false" tIns="0" lIns="0" bIns="0" rIns="0">
            <a:spAutoFit/>
          </a:bodyPr>
          <a:lstStyle/>
          <a:p>
            <a:pPr algn="l">
              <a:lnSpc>
                <a:spcPts val="3022"/>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459103"/>
            <a:ext cx="16481874" cy="779919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Market-based Policy Constrains</a:t>
            </a:r>
          </a:p>
          <a:p>
            <a:pPr>
              <a:lnSpc>
                <a:spcPts val="4108"/>
              </a:lnSpc>
            </a:pPr>
            <a:r>
              <a:rPr lang="en-US" sz="2600">
                <a:solidFill>
                  <a:srgbClr val="000000"/>
                </a:solidFill>
                <a:latin typeface="Telegraf Bold"/>
              </a:rPr>
              <a:t>Equity</a:t>
            </a:r>
            <a:r>
              <a:rPr lang="en-US" sz="2600">
                <a:solidFill>
                  <a:srgbClr val="000000"/>
                </a:solidFill>
                <a:latin typeface="Telegraf Bold"/>
              </a:rPr>
              <a:t> </a:t>
            </a:r>
          </a:p>
          <a:p>
            <a:pPr marL="561341" indent="-280670" lvl="1">
              <a:lnSpc>
                <a:spcPts val="4108"/>
              </a:lnSpc>
              <a:buFont typeface="Arial"/>
              <a:buChar char="•"/>
            </a:pPr>
            <a:r>
              <a:rPr lang="en-US" sz="2600">
                <a:solidFill>
                  <a:srgbClr val="000000"/>
                </a:solidFill>
                <a:latin typeface="Telegraf"/>
              </a:rPr>
              <a:t>Policies like the reduction of unemployment benefits, minimum wage reductions, and reducing the power of labor unions all can have a detrimental effect on income equality.</a:t>
            </a:r>
          </a:p>
          <a:p>
            <a:pPr>
              <a:lnSpc>
                <a:spcPts val="4108"/>
              </a:lnSpc>
            </a:pPr>
          </a:p>
          <a:p>
            <a:pPr>
              <a:lnSpc>
                <a:spcPts val="4108"/>
              </a:lnSpc>
            </a:pPr>
            <a:r>
              <a:rPr lang="en-US" sz="2600">
                <a:solidFill>
                  <a:srgbClr val="000000"/>
                </a:solidFill>
                <a:latin typeface="Telegraf Bold"/>
              </a:rPr>
              <a:t>Time</a:t>
            </a:r>
            <a:r>
              <a:rPr lang="en-US" sz="2600">
                <a:solidFill>
                  <a:srgbClr val="000000"/>
                </a:solidFill>
                <a:latin typeface="Telegraf Bold"/>
              </a:rPr>
              <a:t> Lags</a:t>
            </a:r>
          </a:p>
          <a:p>
            <a:pPr marL="561341" indent="-280670" lvl="1">
              <a:lnSpc>
                <a:spcPts val="4108"/>
              </a:lnSpc>
              <a:buFont typeface="Arial"/>
              <a:buChar char="•"/>
            </a:pPr>
            <a:r>
              <a:rPr lang="en-US" sz="2600">
                <a:solidFill>
                  <a:srgbClr val="000000"/>
                </a:solidFill>
                <a:latin typeface="Telegraf"/>
              </a:rPr>
              <a:t>Supply-side policies, like Fiscal Policy, require legislation passed by parliament or congress. </a:t>
            </a:r>
          </a:p>
          <a:p>
            <a:pPr>
              <a:lnSpc>
                <a:spcPts val="4108"/>
              </a:lnSpc>
            </a:pPr>
          </a:p>
          <a:p>
            <a:pPr>
              <a:lnSpc>
                <a:spcPts val="4108"/>
              </a:lnSpc>
            </a:pPr>
            <a:r>
              <a:rPr lang="en-US" sz="2600">
                <a:solidFill>
                  <a:srgbClr val="000000"/>
                </a:solidFill>
                <a:latin typeface="Telegraf Bold"/>
              </a:rPr>
              <a:t>Vested Interests</a:t>
            </a:r>
            <a:r>
              <a:rPr lang="en-US" sz="2600">
                <a:solidFill>
                  <a:srgbClr val="000000"/>
                </a:solidFill>
                <a:latin typeface="Telegraf Bold"/>
              </a:rPr>
              <a:t> </a:t>
            </a:r>
          </a:p>
          <a:p>
            <a:pPr marL="561341" indent="-280670" lvl="1">
              <a:lnSpc>
                <a:spcPts val="4108"/>
              </a:lnSpc>
              <a:buFont typeface="Arial"/>
              <a:buChar char="•"/>
            </a:pPr>
            <a:r>
              <a:rPr lang="en-US" sz="2600">
                <a:solidFill>
                  <a:srgbClr val="000000"/>
                </a:solidFill>
                <a:latin typeface="Telegraf"/>
              </a:rPr>
              <a:t>Lobbyists have the ability to influence political decisions due to their </a:t>
            </a:r>
            <a:r>
              <a:rPr lang="en-US" sz="2600">
                <a:solidFill>
                  <a:srgbClr val="000000"/>
                </a:solidFill>
                <a:latin typeface="Telegraf Bold"/>
              </a:rPr>
              <a:t>vested interest (a government decision directly benefits a firm or industry)</a:t>
            </a:r>
          </a:p>
          <a:p>
            <a:pPr>
              <a:lnSpc>
                <a:spcPts val="4108"/>
              </a:lnSpc>
            </a:pPr>
          </a:p>
          <a:p>
            <a:pPr>
              <a:lnSpc>
                <a:spcPts val="4108"/>
              </a:lnSpc>
            </a:pPr>
            <a:r>
              <a:rPr lang="en-US" sz="2600">
                <a:solidFill>
                  <a:srgbClr val="000000"/>
                </a:solidFill>
                <a:latin typeface="Telegraf Bold"/>
              </a:rPr>
              <a:t>Sustainability</a:t>
            </a:r>
            <a:r>
              <a:rPr lang="en-US" sz="2600">
                <a:solidFill>
                  <a:srgbClr val="000000"/>
                </a:solidFill>
                <a:latin typeface="Telegraf Bold"/>
              </a:rPr>
              <a:t> (Environmental Impact)</a:t>
            </a:r>
          </a:p>
          <a:p>
            <a:pPr marL="561341" indent="-280670" lvl="1">
              <a:lnSpc>
                <a:spcPts val="4108"/>
              </a:lnSpc>
              <a:buFont typeface="Arial"/>
              <a:buChar char="•"/>
            </a:pPr>
            <a:r>
              <a:rPr lang="en-US" sz="2600">
                <a:solidFill>
                  <a:srgbClr val="000000"/>
                </a:solidFill>
                <a:latin typeface="Telegraf"/>
              </a:rPr>
              <a:t>Freeing firms from regulations sometimes results in environmental damage. </a:t>
            </a: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120287" y="7147987"/>
            <a:ext cx="3139013" cy="3139013"/>
          </a:xfrm>
          <a:prstGeom prst="rect">
            <a:avLst/>
          </a:prstGeom>
        </p:spPr>
      </p:pic>
      <p:grpSp>
        <p:nvGrpSpPr>
          <p:cNvPr name="Group 4" id="4"/>
          <p:cNvGrpSpPr/>
          <p:nvPr/>
        </p:nvGrpSpPr>
        <p:grpSpPr>
          <a:xfrm rot="0">
            <a:off x="969289" y="378890"/>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Constraints on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866764"/>
            <a:ext cx="16481874" cy="608469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Interventionist Policy Constraints</a:t>
            </a:r>
          </a:p>
          <a:p>
            <a:pPr>
              <a:lnSpc>
                <a:spcPts val="4423"/>
              </a:lnSpc>
            </a:pPr>
            <a:r>
              <a:rPr lang="en-US" sz="2799">
                <a:solidFill>
                  <a:srgbClr val="000000"/>
                </a:solidFill>
                <a:latin typeface="Telegraf Bold"/>
              </a:rPr>
              <a:t>C</a:t>
            </a:r>
            <a:r>
              <a:rPr lang="en-US" sz="2799">
                <a:solidFill>
                  <a:srgbClr val="000000"/>
                </a:solidFill>
                <a:latin typeface="Telegraf Bold"/>
              </a:rPr>
              <a:t>osts</a:t>
            </a:r>
          </a:p>
          <a:p>
            <a:pPr marL="604519" indent="-302260" lvl="1">
              <a:lnSpc>
                <a:spcPts val="4423"/>
              </a:lnSpc>
              <a:buFont typeface="Arial"/>
              <a:buChar char="•"/>
            </a:pPr>
            <a:r>
              <a:rPr lang="en-US" sz="2799">
                <a:solidFill>
                  <a:srgbClr val="000000"/>
                </a:solidFill>
                <a:latin typeface="Telegraf"/>
              </a:rPr>
              <a:t>Supply-side policies can be quite expensive for governments resulting in an increase in the budget deficit and debt.</a:t>
            </a:r>
          </a:p>
          <a:p>
            <a:pPr>
              <a:lnSpc>
                <a:spcPts val="4423"/>
              </a:lnSpc>
            </a:pPr>
          </a:p>
          <a:p>
            <a:pPr>
              <a:lnSpc>
                <a:spcPts val="4423"/>
              </a:lnSpc>
            </a:pPr>
            <a:r>
              <a:rPr lang="en-US" sz="2799">
                <a:solidFill>
                  <a:srgbClr val="000000"/>
                </a:solidFill>
                <a:latin typeface="Telegraf Bold"/>
              </a:rPr>
              <a:t>Time lags</a:t>
            </a:r>
          </a:p>
          <a:p>
            <a:pPr marL="604519" indent="-302260" lvl="1">
              <a:lnSpc>
                <a:spcPts val="4423"/>
              </a:lnSpc>
              <a:buFont typeface="Arial"/>
              <a:buChar char="•"/>
            </a:pPr>
            <a:r>
              <a:rPr lang="en-US" sz="2799">
                <a:solidFill>
                  <a:srgbClr val="000000"/>
                </a:solidFill>
                <a:latin typeface="Telegraf"/>
              </a:rPr>
              <a:t>Once again, government policies are constrained by the legislative process.</a:t>
            </a:r>
          </a:p>
          <a:p>
            <a:pPr algn="ctr">
              <a:lnSpc>
                <a:spcPts val="4423"/>
              </a:lnSpc>
            </a:pPr>
          </a:p>
          <a:p>
            <a:pPr algn="ctr">
              <a:lnSpc>
                <a:spcPts val="4423"/>
              </a:lnSpc>
            </a:pPr>
          </a:p>
          <a:p>
            <a:pPr algn="ctr">
              <a:lnSpc>
                <a:spcPts val="4423"/>
              </a:lnSpc>
            </a:pP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6082665"/>
            <a:ext cx="4114800" cy="4114800"/>
          </a:xfrm>
          <a:prstGeom prst="rect">
            <a:avLst/>
          </a:prstGeom>
        </p:spPr>
      </p:pic>
      <p:grpSp>
        <p:nvGrpSpPr>
          <p:cNvPr name="Group 4" id="4"/>
          <p:cNvGrpSpPr/>
          <p:nvPr/>
        </p:nvGrpSpPr>
        <p:grpSpPr>
          <a:xfrm rot="0">
            <a:off x="1028700" y="40096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Constraints on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322652" y="6725245"/>
            <a:ext cx="5247521" cy="3561755"/>
          </a:xfrm>
          <a:prstGeom prst="rect">
            <a:avLst/>
          </a:prstGeom>
        </p:spPr>
      </p:pic>
      <p:sp>
        <p:nvSpPr>
          <p:cNvPr name="TextBox 3" id="3"/>
          <p:cNvSpPr txBox="true"/>
          <p:nvPr/>
        </p:nvSpPr>
        <p:spPr>
          <a:xfrm rot="0">
            <a:off x="903063" y="1753489"/>
            <a:ext cx="16481874" cy="663714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Market-Based Policy Strengths</a:t>
            </a:r>
          </a:p>
          <a:p>
            <a:pPr>
              <a:lnSpc>
                <a:spcPts val="4423"/>
              </a:lnSpc>
            </a:pPr>
          </a:p>
          <a:p>
            <a:pPr>
              <a:lnSpc>
                <a:spcPts val="4423"/>
              </a:lnSpc>
            </a:pPr>
            <a:r>
              <a:rPr lang="en-US" sz="2799">
                <a:solidFill>
                  <a:srgbClr val="000000"/>
                </a:solidFill>
                <a:latin typeface="Telegraf Bold"/>
              </a:rPr>
              <a:t>Improved resource allocation</a:t>
            </a:r>
          </a:p>
          <a:p>
            <a:pPr>
              <a:lnSpc>
                <a:spcPts val="4423"/>
              </a:lnSpc>
            </a:pPr>
            <a:r>
              <a:rPr lang="en-US" sz="2799">
                <a:solidFill>
                  <a:srgbClr val="000000"/>
                </a:solidFill>
                <a:latin typeface="Telegraf"/>
              </a:rPr>
              <a:t>Government intervention typically results in allocative inefficiency. Removing regulation and supply-side policies </a:t>
            </a:r>
          </a:p>
          <a:p>
            <a:pPr>
              <a:lnSpc>
                <a:spcPts val="4423"/>
              </a:lnSpc>
            </a:pPr>
          </a:p>
          <a:p>
            <a:pPr>
              <a:lnSpc>
                <a:spcPts val="4423"/>
              </a:lnSpc>
            </a:pPr>
            <a:r>
              <a:rPr lang="en-US" sz="2799">
                <a:solidFill>
                  <a:srgbClr val="000000"/>
                </a:solidFill>
                <a:latin typeface="Telegraf Bold"/>
              </a:rPr>
              <a:t>No burden on the government budget</a:t>
            </a:r>
          </a:p>
          <a:p>
            <a:pPr>
              <a:lnSpc>
                <a:spcPts val="4423"/>
              </a:lnSpc>
            </a:pPr>
            <a:r>
              <a:rPr lang="en-US" sz="2799">
                <a:solidFill>
                  <a:srgbClr val="000000"/>
                </a:solidFill>
                <a:latin typeface="Telegraf"/>
              </a:rPr>
              <a:t>Market-based policies typically do not negatively impact the government budget although at times, it can actual improve the budget (e.g. reduction of unemployment benefits)</a:t>
            </a:r>
          </a:p>
          <a:p>
            <a:pPr algn="ctr">
              <a:lnSpc>
                <a:spcPts val="4423"/>
              </a:lnSpc>
            </a:pPr>
          </a:p>
          <a:p>
            <a:pPr algn="ctr">
              <a:lnSpc>
                <a:spcPts val="4423"/>
              </a:lnSpc>
            </a:pPr>
          </a:p>
          <a:p>
            <a:pPr algn="ctr">
              <a:lnSpc>
                <a:spcPts val="4423"/>
              </a:lnSpc>
            </a:pPr>
          </a:p>
        </p:txBody>
      </p:sp>
      <p:grpSp>
        <p:nvGrpSpPr>
          <p:cNvPr name="Group 4" id="4"/>
          <p:cNvGrpSpPr/>
          <p:nvPr/>
        </p:nvGrpSpPr>
        <p:grpSpPr>
          <a:xfrm rot="0">
            <a:off x="1028700" y="40096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Strengths of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2621870"/>
            <a:ext cx="16481874" cy="442734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Interventionist Policy Strengths</a:t>
            </a:r>
          </a:p>
          <a:p>
            <a:pPr>
              <a:lnSpc>
                <a:spcPts val="4423"/>
              </a:lnSpc>
            </a:pPr>
            <a:r>
              <a:rPr lang="en-US" sz="2799">
                <a:solidFill>
                  <a:srgbClr val="000000"/>
                </a:solidFill>
                <a:latin typeface="Telegraf Bold"/>
              </a:rPr>
              <a:t>D</a:t>
            </a:r>
            <a:r>
              <a:rPr lang="en-US" sz="2799">
                <a:solidFill>
                  <a:srgbClr val="000000"/>
                </a:solidFill>
                <a:latin typeface="Telegraf Bold"/>
              </a:rPr>
              <a:t>irect support of sectors important for growth</a:t>
            </a:r>
          </a:p>
          <a:p>
            <a:pPr>
              <a:lnSpc>
                <a:spcPts val="4423"/>
              </a:lnSpc>
            </a:pPr>
            <a:r>
              <a:rPr lang="en-US" sz="2799">
                <a:solidFill>
                  <a:srgbClr val="000000"/>
                </a:solidFill>
                <a:latin typeface="Telegraf"/>
              </a:rPr>
              <a:t>Interventionist policies can target specific sectors for economic growth by providing resources and funds to aid their growth. </a:t>
            </a:r>
          </a:p>
          <a:p>
            <a:pPr algn="ctr">
              <a:lnSpc>
                <a:spcPts val="4423"/>
              </a:lnSpc>
            </a:pPr>
          </a:p>
          <a:p>
            <a:pPr algn="ctr">
              <a:lnSpc>
                <a:spcPts val="4423"/>
              </a:lnSpc>
            </a:pPr>
          </a:p>
          <a:p>
            <a:pPr algn="ctr">
              <a:lnSpc>
                <a:spcPts val="4423"/>
              </a:lnSpc>
            </a:pPr>
          </a:p>
          <a:p>
            <a:pPr algn="ctr">
              <a:lnSpc>
                <a:spcPts val="442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6311160"/>
            <a:ext cx="4114800" cy="4114800"/>
          </a:xfrm>
          <a:prstGeom prst="rect">
            <a:avLst/>
          </a:prstGeom>
        </p:spPr>
      </p:pic>
      <p:grpSp>
        <p:nvGrpSpPr>
          <p:cNvPr name="Group 4" id="4"/>
          <p:cNvGrpSpPr/>
          <p:nvPr/>
        </p:nvGrpSpPr>
        <p:grpSpPr>
          <a:xfrm rot="0">
            <a:off x="1028700" y="40096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Strengths of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v=7PKY2_YQFVE"/>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4382372"/>
            <a:ext cx="5846963" cy="4114800"/>
          </a:xfrm>
          <a:prstGeom prst="rect">
            <a:avLst/>
          </a:prstGeom>
        </p:spPr>
      </p:pic>
      <p:sp>
        <p:nvSpPr>
          <p:cNvPr name="TextBox 3" id="3"/>
          <p:cNvSpPr txBox="true"/>
          <p:nvPr/>
        </p:nvSpPr>
        <p:spPr>
          <a:xfrm rot="0">
            <a:off x="962474" y="2621870"/>
            <a:ext cx="16481874" cy="56019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Tutor2U - Supply Side Economics</a:t>
            </a:r>
          </a:p>
        </p:txBody>
      </p:sp>
      <p:grpSp>
        <p:nvGrpSpPr>
          <p:cNvPr name="Group 4" id="4"/>
          <p:cNvGrpSpPr/>
          <p:nvPr/>
        </p:nvGrpSpPr>
        <p:grpSpPr>
          <a:xfrm rot="0">
            <a:off x="1028700" y="40096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Review Video</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09914" y="5143500"/>
            <a:ext cx="5468173" cy="4114800"/>
          </a:xfrm>
          <a:prstGeom prst="rect">
            <a:avLst/>
          </a:prstGeom>
        </p:spPr>
      </p:pic>
      <p:grpSp>
        <p:nvGrpSpPr>
          <p:cNvPr name="Group 3" id="3"/>
          <p:cNvGrpSpPr/>
          <p:nvPr/>
        </p:nvGrpSpPr>
        <p:grpSpPr>
          <a:xfrm rot="0">
            <a:off x="969289" y="2424019"/>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Goals of Supply-Side Policies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58215" y="7152959"/>
            <a:ext cx="1771569" cy="3034808"/>
          </a:xfrm>
          <a:prstGeom prst="rect">
            <a:avLst/>
          </a:prstGeom>
        </p:spPr>
      </p:pic>
      <p:grpSp>
        <p:nvGrpSpPr>
          <p:cNvPr name="Group 3" id="3"/>
          <p:cNvGrpSpPr/>
          <p:nvPr/>
        </p:nvGrpSpPr>
        <p:grpSpPr>
          <a:xfrm rot="0">
            <a:off x="909878" y="609970"/>
            <a:ext cx="16349422" cy="1488024"/>
            <a:chOff x="0" y="0"/>
            <a:chExt cx="21799229" cy="1984032"/>
          </a:xfrm>
        </p:grpSpPr>
        <p:sp>
          <p:nvSpPr>
            <p:cNvPr name="TextBox 4" id="4"/>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a:t>
              </a:r>
            </a:p>
          </p:txBody>
        </p:sp>
        <p:sp>
          <p:nvSpPr>
            <p:cNvPr name="TextBox 5" id="5"/>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669284" y="2671445"/>
            <a:ext cx="16590016" cy="4442461"/>
          </a:xfrm>
          <a:prstGeom prst="rect">
            <a:avLst/>
          </a:prstGeom>
        </p:spPr>
        <p:txBody>
          <a:bodyPr anchor="t" rtlCol="false" tIns="0" lIns="0" bIns="0" rIns="0">
            <a:spAutoFit/>
          </a:bodyPr>
          <a:lstStyle/>
          <a:p>
            <a:pPr>
              <a:lnSpc>
                <a:spcPts val="5039"/>
              </a:lnSpc>
            </a:pPr>
            <a:r>
              <a:rPr lang="en-US" sz="3599">
                <a:solidFill>
                  <a:srgbClr val="FFFFFF"/>
                </a:solidFill>
                <a:latin typeface="League Spartan Bold"/>
              </a:rPr>
              <a:t>M18/3/ECONO/HP1/ENG/TZ1/XX</a:t>
            </a:r>
          </a:p>
          <a:p>
            <a:pPr>
              <a:lnSpc>
                <a:spcPts val="5039"/>
              </a:lnSpc>
            </a:pPr>
          </a:p>
          <a:p>
            <a:pPr>
              <a:lnSpc>
                <a:spcPts val="5039"/>
              </a:lnSpc>
            </a:pPr>
            <a:r>
              <a:rPr lang="en-US" sz="3599">
                <a:solidFill>
                  <a:srgbClr val="FFFFFF"/>
                </a:solidFill>
                <a:latin typeface="League Spartan Bold"/>
              </a:rPr>
              <a:t>(b) Evaluate the view that fiscal policy is the most effective way of achieving long-term economic growth. [15]</a:t>
            </a:r>
          </a:p>
          <a:p>
            <a:pPr>
              <a:lnSpc>
                <a:spcPts val="5039"/>
              </a:lnSpc>
            </a:pPr>
          </a:p>
          <a:p>
            <a:pPr>
              <a:lnSpc>
                <a:spcPts val="5039"/>
              </a:lnSpc>
            </a:pPr>
          </a:p>
          <a:p>
            <a:pPr>
              <a:lnSpc>
                <a:spcPts val="5039"/>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422400" y="1118235"/>
            <a:ext cx="11443199" cy="9069532"/>
          </a:xfrm>
          <a:prstGeom prst="rect">
            <a:avLst/>
          </a:prstGeom>
        </p:spPr>
      </p:pic>
      <p:grpSp>
        <p:nvGrpSpPr>
          <p:cNvPr name="Group 3" id="3"/>
          <p:cNvGrpSpPr/>
          <p:nvPr/>
        </p:nvGrpSpPr>
        <p:grpSpPr>
          <a:xfrm rot="0">
            <a:off x="969289" y="284688"/>
            <a:ext cx="16349422" cy="1488024"/>
            <a:chOff x="0" y="0"/>
            <a:chExt cx="21799229" cy="1984032"/>
          </a:xfrm>
        </p:grpSpPr>
        <p:sp>
          <p:nvSpPr>
            <p:cNvPr name="TextBox 4" id="4"/>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Mark Scheme</a:t>
              </a:r>
            </a:p>
          </p:txBody>
        </p:sp>
        <p:sp>
          <p:nvSpPr>
            <p:cNvPr name="TextBox 5" id="5"/>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grpSp>
        <p:nvGrpSpPr>
          <p:cNvPr name="Group 2" id="2"/>
          <p:cNvGrpSpPr/>
          <p:nvPr/>
        </p:nvGrpSpPr>
        <p:grpSpPr>
          <a:xfrm rot="0">
            <a:off x="909878" y="284688"/>
            <a:ext cx="16349422" cy="1488024"/>
            <a:chOff x="0" y="0"/>
            <a:chExt cx="21799229" cy="1984032"/>
          </a:xfrm>
        </p:grpSpPr>
        <p:sp>
          <p:nvSpPr>
            <p:cNvPr name="TextBox 3" id="3"/>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Mark Scheme</a:t>
              </a:r>
            </a:p>
          </p:txBody>
        </p:sp>
        <p:sp>
          <p:nvSpPr>
            <p:cNvPr name="TextBox 4" id="4"/>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pic>
        <p:nvPicPr>
          <p:cNvPr name="Picture 6" id="6"/>
          <p:cNvPicPr>
            <a:picLocks noChangeAspect="true"/>
          </p:cNvPicPr>
          <p:nvPr/>
        </p:nvPicPr>
        <p:blipFill>
          <a:blip r:embed="rId2"/>
          <a:srcRect l="0" t="0" r="1257" b="0"/>
          <a:stretch>
            <a:fillRect/>
          </a:stretch>
        </p:blipFill>
        <p:spPr>
          <a:xfrm flipH="false" flipV="false" rot="0">
            <a:off x="10188203" y="1118235"/>
            <a:ext cx="7509145" cy="8979997"/>
          </a:xfrm>
          <a:prstGeom prst="rect">
            <a:avLst/>
          </a:prstGeom>
        </p:spPr>
      </p:pic>
      <p:pic>
        <p:nvPicPr>
          <p:cNvPr name="Picture 7" id="7"/>
          <p:cNvPicPr>
            <a:picLocks noChangeAspect="true"/>
          </p:cNvPicPr>
          <p:nvPr/>
        </p:nvPicPr>
        <p:blipFill>
          <a:blip r:embed="rId3"/>
          <a:srcRect l="0" t="5804" r="210" b="0"/>
          <a:stretch>
            <a:fillRect/>
          </a:stretch>
        </p:blipFill>
        <p:spPr>
          <a:xfrm flipH="false" flipV="false" rot="0">
            <a:off x="534228" y="1294145"/>
            <a:ext cx="9061746" cy="8628177"/>
          </a:xfrm>
          <a:prstGeom prst="rect">
            <a:avLst/>
          </a:prstGeom>
        </p:spPr>
      </p:pic>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8DE9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74636" y="2606476"/>
            <a:ext cx="3538728" cy="4114800"/>
          </a:xfrm>
          <a:prstGeom prst="rect">
            <a:avLst/>
          </a:prstGeom>
        </p:spPr>
      </p:pic>
      <p:pic>
        <p:nvPicPr>
          <p:cNvPr name="Picture 3" id="3">
            <a:hlinkClick r:id="rId5" tooltip="https://docs.google.com/document/d/1KvxgJgVece4-g0swGOW1UJzl-Pxduw-fSijSjxSkKm0/edit?usp=sharing"/>
          </p:cNvPr>
          <p:cNvPicPr>
            <a:picLocks noChangeAspect="true"/>
          </p:cNvPicPr>
          <p:nvPr/>
        </p:nvPicPr>
        <p:blipFill>
          <a:blip r:embed="rId4"/>
          <a:srcRect l="0" t="0" r="0" b="0"/>
          <a:stretch>
            <a:fillRect/>
          </a:stretch>
        </p:blipFill>
        <p:spPr>
          <a:xfrm flipH="false" flipV="false" rot="0">
            <a:off x="6370022" y="8320300"/>
            <a:ext cx="5296683" cy="178763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Socratic Seminar</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7296912" y="8825168"/>
            <a:ext cx="3442902" cy="618615"/>
          </a:xfrm>
          <a:prstGeom prst="rect">
            <a:avLst/>
          </a:prstGeom>
        </p:spPr>
        <p:txBody>
          <a:bodyPr anchor="t" rtlCol="false" tIns="0" lIns="0" bIns="0" rIns="0">
            <a:spAutoFit/>
          </a:bodyPr>
          <a:lstStyle/>
          <a:p>
            <a:pPr algn="ctr">
              <a:lnSpc>
                <a:spcPts val="5194"/>
              </a:lnSpc>
            </a:pPr>
            <a:r>
              <a:rPr lang="en-US" sz="2450">
                <a:solidFill>
                  <a:srgbClr val="000000"/>
                </a:solidFill>
                <a:latin typeface="Telegraf Bold"/>
              </a:rPr>
              <a:t>Link to Resource</a:t>
            </a:r>
          </a:p>
        </p:txBody>
      </p:sp>
      <p:grpSp>
        <p:nvGrpSpPr>
          <p:cNvPr name="Group 9" id="9"/>
          <p:cNvGrpSpPr/>
          <p:nvPr/>
        </p:nvGrpSpPr>
        <p:grpSpPr>
          <a:xfrm rot="0">
            <a:off x="-682474" y="3379914"/>
            <a:ext cx="9700837" cy="1608674"/>
            <a:chOff x="0" y="0"/>
            <a:chExt cx="12934450" cy="2144899"/>
          </a:xfrm>
        </p:grpSpPr>
        <p:sp>
          <p:nvSpPr>
            <p:cNvPr name="TextBox 10" id="10"/>
            <p:cNvSpPr txBox="true"/>
            <p:nvPr/>
          </p:nvSpPr>
          <p:spPr>
            <a:xfrm rot="0">
              <a:off x="0" y="171450"/>
              <a:ext cx="12934450"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Demand-Side</a:t>
              </a:r>
            </a:p>
          </p:txBody>
        </p:sp>
        <p:sp>
          <p:nvSpPr>
            <p:cNvPr name="TextBox 11" id="11"/>
            <p:cNvSpPr txBox="true"/>
            <p:nvPr/>
          </p:nvSpPr>
          <p:spPr>
            <a:xfrm rot="0">
              <a:off x="0" y="1657219"/>
              <a:ext cx="12934450" cy="487680"/>
            </a:xfrm>
            <a:prstGeom prst="rect">
              <a:avLst/>
            </a:prstGeom>
          </p:spPr>
          <p:txBody>
            <a:bodyPr anchor="t" rtlCol="false" tIns="0" lIns="0" bIns="0" rIns="0">
              <a:spAutoFit/>
            </a:bodyPr>
            <a:lstStyle/>
            <a:p>
              <a:pPr algn="l">
                <a:lnSpc>
                  <a:spcPts val="3022"/>
                </a:lnSpc>
              </a:pPr>
            </a:p>
          </p:txBody>
        </p:sp>
      </p:grpSp>
      <p:grpSp>
        <p:nvGrpSpPr>
          <p:cNvPr name="Group 12" id="12"/>
          <p:cNvGrpSpPr/>
          <p:nvPr/>
        </p:nvGrpSpPr>
        <p:grpSpPr>
          <a:xfrm rot="0">
            <a:off x="9580135" y="5290446"/>
            <a:ext cx="9700837" cy="1608674"/>
            <a:chOff x="0" y="0"/>
            <a:chExt cx="12934450" cy="2144899"/>
          </a:xfrm>
        </p:grpSpPr>
        <p:sp>
          <p:nvSpPr>
            <p:cNvPr name="TextBox 13" id="13"/>
            <p:cNvSpPr txBox="true"/>
            <p:nvPr/>
          </p:nvSpPr>
          <p:spPr>
            <a:xfrm rot="0">
              <a:off x="0" y="171450"/>
              <a:ext cx="12934450"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Supply-Side</a:t>
              </a:r>
            </a:p>
          </p:txBody>
        </p:sp>
        <p:sp>
          <p:nvSpPr>
            <p:cNvPr name="TextBox 14" id="14"/>
            <p:cNvSpPr txBox="true"/>
            <p:nvPr/>
          </p:nvSpPr>
          <p:spPr>
            <a:xfrm rot="0">
              <a:off x="0" y="1657219"/>
              <a:ext cx="12934450"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7323541" y="8335960"/>
            <a:ext cx="3640917" cy="1951040"/>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2456919"/>
            <a:ext cx="16481874" cy="5978398"/>
          </a:xfrm>
          <a:prstGeom prst="rect">
            <a:avLst/>
          </a:prstGeom>
        </p:spPr>
        <p:txBody>
          <a:bodyPr anchor="t" rtlCol="false" tIns="0" lIns="0" bIns="0" rIns="0">
            <a:spAutoFit/>
          </a:bodyPr>
          <a:lstStyle/>
          <a:p>
            <a:pPr marL="604519" indent="-302260" lvl="1">
              <a:lnSpc>
                <a:spcPts val="5935"/>
              </a:lnSpc>
              <a:buFont typeface="Arial"/>
              <a:buChar char="•"/>
            </a:pPr>
            <a:r>
              <a:rPr lang="en-US" sz="2799">
                <a:solidFill>
                  <a:srgbClr val="000000"/>
                </a:solidFill>
                <a:latin typeface="Telegraf Bold"/>
              </a:rPr>
              <a:t>Long-term economic growth by increasing quality/quantity of Factors of Production</a:t>
            </a:r>
          </a:p>
          <a:p>
            <a:pPr marL="604519" indent="-302260" lvl="1">
              <a:lnSpc>
                <a:spcPts val="5935"/>
              </a:lnSpc>
              <a:buFont typeface="Arial"/>
              <a:buChar char="•"/>
            </a:pPr>
            <a:r>
              <a:rPr lang="en-US" sz="2799">
                <a:solidFill>
                  <a:srgbClr val="000000"/>
                </a:solidFill>
                <a:latin typeface="Telegraf Bold"/>
              </a:rPr>
              <a:t>Improving competition</a:t>
            </a:r>
          </a:p>
          <a:p>
            <a:pPr marL="604519" indent="-302260" lvl="1">
              <a:lnSpc>
                <a:spcPts val="5935"/>
              </a:lnSpc>
              <a:buFont typeface="Arial"/>
              <a:buChar char="•"/>
            </a:pPr>
            <a:r>
              <a:rPr lang="en-US" sz="2799">
                <a:solidFill>
                  <a:srgbClr val="000000"/>
                </a:solidFill>
                <a:latin typeface="Telegraf Bold"/>
              </a:rPr>
              <a:t>Increasing efficiency</a:t>
            </a:r>
          </a:p>
          <a:p>
            <a:pPr marL="604519" indent="-302260" lvl="1">
              <a:lnSpc>
                <a:spcPts val="5935"/>
              </a:lnSpc>
              <a:buFont typeface="Arial"/>
              <a:buChar char="•"/>
            </a:pPr>
            <a:r>
              <a:rPr lang="en-US" sz="2799">
                <a:solidFill>
                  <a:srgbClr val="000000"/>
                </a:solidFill>
                <a:latin typeface="Telegraf Bold"/>
              </a:rPr>
              <a:t>Decreasing unemployment and cost of labor</a:t>
            </a:r>
          </a:p>
          <a:p>
            <a:pPr marL="604519" indent="-302260" lvl="1">
              <a:lnSpc>
                <a:spcPts val="5935"/>
              </a:lnSpc>
              <a:buFont typeface="Arial"/>
              <a:buChar char="•"/>
            </a:pPr>
            <a:r>
              <a:rPr lang="en-US" sz="2799">
                <a:solidFill>
                  <a:srgbClr val="000000"/>
                </a:solidFill>
                <a:latin typeface="Telegraf Bold"/>
              </a:rPr>
              <a:t>Low and Stable Inflation</a:t>
            </a:r>
          </a:p>
          <a:p>
            <a:pPr marL="604519" indent="-302260" lvl="1">
              <a:lnSpc>
                <a:spcPts val="5935"/>
              </a:lnSpc>
              <a:buFont typeface="Arial"/>
              <a:buChar char="•"/>
            </a:pPr>
            <a:r>
              <a:rPr lang="en-US" sz="2799">
                <a:solidFill>
                  <a:srgbClr val="000000"/>
                </a:solidFill>
                <a:latin typeface="Telegraf Bold"/>
              </a:rPr>
              <a:t>Increasing innovation by encouraging Research and Development</a:t>
            </a:r>
          </a:p>
          <a:p>
            <a:pPr algn="ctr">
              <a:lnSpc>
                <a:spcPts val="5935"/>
              </a:lnSpc>
            </a:pPr>
          </a:p>
          <a:p>
            <a:pPr algn="ctr">
              <a:lnSpc>
                <a:spcPts val="593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934804" y="4957097"/>
            <a:ext cx="5168313" cy="5240368"/>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Goals of Supply-side policies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572612" y="6900202"/>
            <a:ext cx="2404854" cy="263907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859586" y="5895975"/>
            <a:ext cx="3425571"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400000">
            <a:off x="5486400" y="5461046"/>
            <a:ext cx="7315200" cy="279308"/>
          </a:xfrm>
          <a:prstGeom prst="rect">
            <a:avLst/>
          </a:prstGeom>
        </p:spPr>
      </p:pic>
      <p:sp>
        <p:nvSpPr>
          <p:cNvPr name="TextBox 5" id="5"/>
          <p:cNvSpPr txBox="true"/>
          <p:nvPr/>
        </p:nvSpPr>
        <p:spPr>
          <a:xfrm rot="0">
            <a:off x="346667" y="2456919"/>
            <a:ext cx="8856744" cy="1463548"/>
          </a:xfrm>
          <a:prstGeom prst="rect">
            <a:avLst/>
          </a:prstGeom>
        </p:spPr>
        <p:txBody>
          <a:bodyPr anchor="t" rtlCol="false" tIns="0" lIns="0" bIns="0" rIns="0">
            <a:spAutoFit/>
          </a:bodyPr>
          <a:lstStyle/>
          <a:p>
            <a:pPr algn="ctr">
              <a:lnSpc>
                <a:spcPts val="5935"/>
              </a:lnSpc>
            </a:pPr>
            <a:r>
              <a:rPr lang="en-US" sz="2799">
                <a:solidFill>
                  <a:srgbClr val="000000"/>
                </a:solidFill>
                <a:latin typeface="Telegraf Bold"/>
              </a:rPr>
              <a:t>Market-Based (Neo-Classical)</a:t>
            </a:r>
          </a:p>
          <a:p>
            <a:pPr algn="ctr">
              <a:lnSpc>
                <a:spcPts val="5935"/>
              </a:lnSpc>
            </a:pPr>
          </a:p>
        </p:txBody>
      </p:sp>
      <p:grpSp>
        <p:nvGrpSpPr>
          <p:cNvPr name="Group 6" id="6"/>
          <p:cNvGrpSpPr/>
          <p:nvPr/>
        </p:nvGrpSpPr>
        <p:grpSpPr>
          <a:xfrm rot="0">
            <a:off x="1028700" y="224363"/>
            <a:ext cx="16349422" cy="1608674"/>
            <a:chOff x="0" y="0"/>
            <a:chExt cx="21799229" cy="2144899"/>
          </a:xfrm>
        </p:grpSpPr>
        <p:sp>
          <p:nvSpPr>
            <p:cNvPr name="TextBox 7" id="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Two Types of Supply-Side Policies</a:t>
              </a:r>
            </a:p>
          </p:txBody>
        </p:sp>
        <p:sp>
          <p:nvSpPr>
            <p:cNvPr name="TextBox 8" id="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9296503" y="2456919"/>
            <a:ext cx="8856744" cy="711073"/>
          </a:xfrm>
          <a:prstGeom prst="rect">
            <a:avLst/>
          </a:prstGeom>
        </p:spPr>
        <p:txBody>
          <a:bodyPr anchor="t" rtlCol="false" tIns="0" lIns="0" bIns="0" rIns="0">
            <a:spAutoFit/>
          </a:bodyPr>
          <a:lstStyle/>
          <a:p>
            <a:pPr algn="ctr">
              <a:lnSpc>
                <a:spcPts val="5935"/>
              </a:lnSpc>
            </a:pPr>
            <a:r>
              <a:rPr lang="en-US" sz="2799">
                <a:solidFill>
                  <a:srgbClr val="000000"/>
                </a:solidFill>
                <a:latin typeface="Telegraf Bold"/>
              </a:rPr>
              <a:t>Interventionist (Keynesian)</a:t>
            </a:r>
          </a:p>
        </p:txBody>
      </p:sp>
      <p:sp>
        <p:nvSpPr>
          <p:cNvPr name="TextBox 11" id="11"/>
          <p:cNvSpPr txBox="true"/>
          <p:nvPr/>
        </p:nvSpPr>
        <p:spPr>
          <a:xfrm rot="0">
            <a:off x="766049" y="3679952"/>
            <a:ext cx="8017980" cy="2216023"/>
          </a:xfrm>
          <a:prstGeom prst="rect">
            <a:avLst/>
          </a:prstGeom>
        </p:spPr>
        <p:txBody>
          <a:bodyPr anchor="t" rtlCol="false" tIns="0" lIns="0" bIns="0" rIns="0">
            <a:spAutoFit/>
          </a:bodyPr>
          <a:lstStyle/>
          <a:p>
            <a:pPr algn="ctr">
              <a:lnSpc>
                <a:spcPts val="5935"/>
              </a:lnSpc>
            </a:pPr>
            <a:r>
              <a:rPr lang="en-US" sz="2799">
                <a:solidFill>
                  <a:srgbClr val="000000"/>
                </a:solidFill>
                <a:latin typeface="Telegraf"/>
              </a:rPr>
              <a:t>Designed to increase LRAS indirectly by allowing the free-market to regulate itself. (Invisible Hand)</a:t>
            </a:r>
          </a:p>
        </p:txBody>
      </p:sp>
      <p:sp>
        <p:nvSpPr>
          <p:cNvPr name="TextBox 12" id="12"/>
          <p:cNvSpPr txBox="true"/>
          <p:nvPr/>
        </p:nvSpPr>
        <p:spPr>
          <a:xfrm rot="0">
            <a:off x="9690468" y="3679952"/>
            <a:ext cx="8068814" cy="1463548"/>
          </a:xfrm>
          <a:prstGeom prst="rect">
            <a:avLst/>
          </a:prstGeom>
        </p:spPr>
        <p:txBody>
          <a:bodyPr anchor="t" rtlCol="false" tIns="0" lIns="0" bIns="0" rIns="0">
            <a:spAutoFit/>
          </a:bodyPr>
          <a:lstStyle/>
          <a:p>
            <a:pPr algn="ctr">
              <a:lnSpc>
                <a:spcPts val="5935"/>
              </a:lnSpc>
            </a:pPr>
            <a:r>
              <a:rPr lang="en-US" sz="2799">
                <a:solidFill>
                  <a:srgbClr val="000000"/>
                </a:solidFill>
                <a:latin typeface="Telegraf"/>
              </a:rPr>
              <a:t>Direct intervention by the government to imrove the quality/quantity of Factors of Production.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308044" y="6172200"/>
            <a:ext cx="4682560" cy="4114800"/>
          </a:xfrm>
          <a:prstGeom prst="rect">
            <a:avLst/>
          </a:prstGeom>
        </p:spPr>
      </p:pic>
      <p:grpSp>
        <p:nvGrpSpPr>
          <p:cNvPr name="Group 3" id="3"/>
          <p:cNvGrpSpPr/>
          <p:nvPr/>
        </p:nvGrpSpPr>
        <p:grpSpPr>
          <a:xfrm rot="0">
            <a:off x="969289" y="2424019"/>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Market Based Policies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7" id="7"/>
          <p:cNvGrpSpPr/>
          <p:nvPr/>
        </p:nvGrpSpPr>
        <p:grpSpPr>
          <a:xfrm rot="0">
            <a:off x="969289" y="4707234"/>
            <a:ext cx="16349422" cy="3261833"/>
            <a:chOff x="0" y="0"/>
            <a:chExt cx="21799229" cy="4349111"/>
          </a:xfrm>
        </p:grpSpPr>
        <p:sp>
          <p:nvSpPr>
            <p:cNvPr name="TextBox 8" id="8"/>
            <p:cNvSpPr txBox="true"/>
            <p:nvPr/>
          </p:nvSpPr>
          <p:spPr>
            <a:xfrm rot="0">
              <a:off x="0" y="-209550"/>
              <a:ext cx="21799229" cy="3874262"/>
            </a:xfrm>
            <a:prstGeom prst="rect">
              <a:avLst/>
            </a:prstGeom>
          </p:spPr>
          <p:txBody>
            <a:bodyPr anchor="t" rtlCol="false" tIns="0" lIns="0" bIns="0" rIns="0">
              <a:spAutoFit/>
            </a:bodyPr>
            <a:lstStyle/>
            <a:p>
              <a:pPr marL="1036320" indent="-518160" lvl="1">
                <a:lnSpc>
                  <a:spcPts val="7967"/>
                </a:lnSpc>
                <a:buFont typeface="Arial"/>
                <a:buChar char="•"/>
              </a:pPr>
              <a:r>
                <a:rPr lang="en-US" sz="4800" spc="-240">
                  <a:solidFill>
                    <a:srgbClr val="000000"/>
                  </a:solidFill>
                  <a:latin typeface="League Spartan"/>
                </a:rPr>
                <a:t>Competition policies</a:t>
              </a:r>
            </a:p>
            <a:p>
              <a:pPr marL="1036320" indent="-518160" lvl="1">
                <a:lnSpc>
                  <a:spcPts val="7967"/>
                </a:lnSpc>
                <a:buFont typeface="Arial"/>
                <a:buChar char="•"/>
              </a:pPr>
              <a:r>
                <a:rPr lang="en-US" sz="4800" spc="-240">
                  <a:solidFill>
                    <a:srgbClr val="000000"/>
                  </a:solidFill>
                  <a:latin typeface="League Spartan"/>
                </a:rPr>
                <a:t>Labour market policies</a:t>
              </a:r>
            </a:p>
            <a:p>
              <a:pPr marL="1036320" indent="-518160" lvl="1">
                <a:lnSpc>
                  <a:spcPts val="7967"/>
                </a:lnSpc>
                <a:buFont typeface="Arial"/>
                <a:buChar char="•"/>
              </a:pPr>
              <a:r>
                <a:rPr lang="en-US" sz="4800" spc="-240">
                  <a:solidFill>
                    <a:srgbClr val="000000"/>
                  </a:solidFill>
                  <a:latin typeface="League Spartan"/>
                </a:rPr>
                <a:t>Incentive-related policies</a:t>
              </a:r>
            </a:p>
          </p:txBody>
        </p:sp>
        <p:sp>
          <p:nvSpPr>
            <p:cNvPr name="TextBox 9" id="9"/>
            <p:cNvSpPr txBox="true"/>
            <p:nvPr/>
          </p:nvSpPr>
          <p:spPr>
            <a:xfrm rot="0">
              <a:off x="0" y="3861431"/>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2474" y="1518105"/>
            <a:ext cx="16481874" cy="221754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One of the central ideas behind supply-side policies is supporting operations of the free market and increasing competition.</a:t>
            </a:r>
          </a:p>
          <a:p>
            <a:pPr algn="ctr">
              <a:lnSpc>
                <a:spcPts val="4423"/>
              </a:lnSpc>
            </a:pPr>
          </a:p>
          <a:p>
            <a:pPr algn="ctr">
              <a:lnSpc>
                <a:spcPts val="4423"/>
              </a:lnSpc>
            </a:pPr>
            <a:r>
              <a:rPr lang="en-US" sz="2799">
                <a:solidFill>
                  <a:srgbClr val="0961A0"/>
                </a:solidFill>
                <a:latin typeface="Telegraf Bold"/>
              </a:rPr>
              <a:t>Policies aimed at increasing competition</a:t>
            </a:r>
          </a:p>
        </p:txBody>
      </p:sp>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Policies to Increase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732475" y="3879756"/>
            <a:ext cx="16823050" cy="5532247"/>
          </a:xfrm>
          <a:prstGeom prst="rect">
            <a:avLst/>
          </a:prstGeom>
        </p:spPr>
        <p:txBody>
          <a:bodyPr anchor="t" rtlCol="false" tIns="0" lIns="0" bIns="0" rIns="0">
            <a:spAutoFit/>
          </a:bodyPr>
          <a:lstStyle/>
          <a:p>
            <a:pPr marL="604519" indent="-302260" lvl="1">
              <a:lnSpc>
                <a:spcPts val="4423"/>
              </a:lnSpc>
              <a:buFont typeface="Arial"/>
              <a:buChar char="•"/>
            </a:pPr>
            <a:r>
              <a:rPr lang="en-US" sz="2799">
                <a:solidFill>
                  <a:srgbClr val="000000"/>
                </a:solidFill>
                <a:latin typeface="Telegraf Bold"/>
              </a:rPr>
              <a:t>Deregulation </a:t>
            </a:r>
          </a:p>
          <a:p>
            <a:pPr marL="1209039" indent="-403013" lvl="2">
              <a:lnSpc>
                <a:spcPts val="4423"/>
              </a:lnSpc>
              <a:buFont typeface="Arial"/>
              <a:buChar char="⚬"/>
            </a:pPr>
            <a:r>
              <a:rPr lang="en-US" sz="2799">
                <a:solidFill>
                  <a:srgbClr val="000000"/>
                </a:solidFill>
                <a:latin typeface="Telegraf"/>
              </a:rPr>
              <a:t>Removing rules and restrictions so firms may behave freely</a:t>
            </a:r>
          </a:p>
          <a:p>
            <a:pPr marL="604519" indent="-302260" lvl="1">
              <a:lnSpc>
                <a:spcPts val="4423"/>
              </a:lnSpc>
              <a:buFont typeface="Arial"/>
              <a:buChar char="•"/>
            </a:pPr>
            <a:r>
              <a:rPr lang="en-US" sz="2799">
                <a:solidFill>
                  <a:srgbClr val="000000"/>
                </a:solidFill>
                <a:latin typeface="Telegraf Bold"/>
              </a:rPr>
              <a:t>Privatization</a:t>
            </a:r>
          </a:p>
          <a:p>
            <a:pPr marL="1209039" indent="-403013" lvl="2">
              <a:lnSpc>
                <a:spcPts val="4423"/>
              </a:lnSpc>
              <a:buFont typeface="Arial"/>
              <a:buChar char="⚬"/>
            </a:pPr>
            <a:r>
              <a:rPr lang="en-US" sz="2799">
                <a:solidFill>
                  <a:srgbClr val="000000"/>
                </a:solidFill>
                <a:latin typeface="Telegraf"/>
              </a:rPr>
              <a:t>This occurs when the government transfers ownership of a firm or industry to the private sector. </a:t>
            </a:r>
          </a:p>
          <a:p>
            <a:pPr marL="604519" indent="-302260" lvl="1">
              <a:lnSpc>
                <a:spcPts val="4423"/>
              </a:lnSpc>
              <a:buFont typeface="Arial"/>
              <a:buChar char="•"/>
            </a:pPr>
            <a:r>
              <a:rPr lang="en-US" sz="2799">
                <a:solidFill>
                  <a:srgbClr val="000000"/>
                </a:solidFill>
                <a:latin typeface="Telegraf Bold"/>
              </a:rPr>
              <a:t>Trade Liberalisation</a:t>
            </a:r>
          </a:p>
          <a:p>
            <a:pPr marL="1209039" indent="-403013" lvl="2">
              <a:lnSpc>
                <a:spcPts val="4423"/>
              </a:lnSpc>
              <a:buFont typeface="Arial"/>
              <a:buChar char="⚬"/>
            </a:pPr>
            <a:r>
              <a:rPr lang="en-US" sz="2799">
                <a:solidFill>
                  <a:srgbClr val="000000"/>
                </a:solidFill>
                <a:latin typeface="Telegraf"/>
              </a:rPr>
              <a:t>Removing barriers to trade with other nations to allow for free movement of imports/exports</a:t>
            </a:r>
          </a:p>
          <a:p>
            <a:pPr marL="604519" indent="-302260" lvl="1">
              <a:lnSpc>
                <a:spcPts val="4423"/>
              </a:lnSpc>
              <a:buFont typeface="Arial"/>
              <a:buChar char="•"/>
            </a:pPr>
            <a:r>
              <a:rPr lang="en-US" sz="2799">
                <a:solidFill>
                  <a:srgbClr val="000000"/>
                </a:solidFill>
                <a:latin typeface="Telegraf Bold"/>
              </a:rPr>
              <a:t>Anti-monopoly regulation</a:t>
            </a:r>
          </a:p>
          <a:p>
            <a:pPr marL="1209039" indent="-403013" lvl="2">
              <a:lnSpc>
                <a:spcPts val="4423"/>
              </a:lnSpc>
              <a:buFont typeface="Arial"/>
              <a:buChar char="⚬"/>
            </a:pPr>
            <a:r>
              <a:rPr lang="en-US" sz="2799">
                <a:solidFill>
                  <a:srgbClr val="000000"/>
                </a:solidFill>
                <a:latin typeface="Telegraf"/>
              </a:rPr>
              <a:t>Regulations that are designed to prevent one firm from dominating the market and reducing competition.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CF2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53917" y="4627137"/>
            <a:ext cx="3580166" cy="2345009"/>
          </a:xfrm>
          <a:prstGeom prst="rect">
            <a:avLst/>
          </a:prstGeom>
        </p:spPr>
      </p:pic>
      <p:pic>
        <p:nvPicPr>
          <p:cNvPr name="Picture 3" id="3">
            <a:hlinkClick r:id="rId6" tooltip="https://economictimes.indiatimes.com/industry/transportation/airlines-/-aviation/air-india-finds-a-new-address-chronology-of-air-india-privatisation/articleshow/89157779.cms"/>
          </p:cNvPr>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486400" y="2138458"/>
            <a:ext cx="7315200" cy="1638343"/>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Case Study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03063" y="7183885"/>
            <a:ext cx="16481874" cy="16417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What are the disadvantages and advantages of privatization?</a:t>
            </a:r>
          </a:p>
          <a:p>
            <a:pPr algn="ctr">
              <a:lnSpc>
                <a:spcPts val="6678"/>
              </a:lnSpc>
            </a:pPr>
            <a:r>
              <a:rPr lang="en-US" sz="3150">
                <a:solidFill>
                  <a:srgbClr val="000000"/>
                </a:solidFill>
                <a:latin typeface="Telegraf Bold"/>
              </a:rPr>
              <a:t>Do you agree with the decisions regarding  Air India?</a:t>
            </a:r>
          </a:p>
        </p:txBody>
      </p:sp>
      <p:grpSp>
        <p:nvGrpSpPr>
          <p:cNvPr name="Group 9" id="9"/>
          <p:cNvGrpSpPr/>
          <p:nvPr/>
        </p:nvGrpSpPr>
        <p:grpSpPr>
          <a:xfrm rot="0">
            <a:off x="1035515" y="2524482"/>
            <a:ext cx="16349422" cy="1608674"/>
            <a:chOff x="0" y="0"/>
            <a:chExt cx="21799229" cy="2144899"/>
          </a:xfrm>
        </p:grpSpPr>
        <p:sp>
          <p:nvSpPr>
            <p:cNvPr name="TextBox 10" id="10"/>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Click Me</a:t>
              </a:r>
            </a:p>
          </p:txBody>
        </p:sp>
        <p:sp>
          <p:nvSpPr>
            <p:cNvPr name="TextBox 11" id="11"/>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555873" y="3615662"/>
            <a:ext cx="17176255" cy="4979797"/>
          </a:xfrm>
          <a:prstGeom prst="rect">
            <a:avLst/>
          </a:prstGeom>
        </p:spPr>
        <p:txBody>
          <a:bodyPr anchor="t" rtlCol="false" tIns="0" lIns="0" bIns="0" rIns="0">
            <a:spAutoFit/>
          </a:bodyPr>
          <a:lstStyle/>
          <a:p>
            <a:pPr marL="1209039" indent="-403013" lvl="2">
              <a:lnSpc>
                <a:spcPts val="4423"/>
              </a:lnSpc>
              <a:buFont typeface="Arial"/>
              <a:buChar char="⚬"/>
            </a:pPr>
            <a:r>
              <a:rPr lang="en-US" sz="2799">
                <a:solidFill>
                  <a:srgbClr val="000000"/>
                </a:solidFill>
                <a:latin typeface="Telegraf Bold"/>
              </a:rPr>
              <a:t>Reducing or removing unemployment benefits</a:t>
            </a:r>
          </a:p>
          <a:p>
            <a:pPr marL="1813558" indent="-453390" lvl="3">
              <a:lnSpc>
                <a:spcPts val="4423"/>
              </a:lnSpc>
              <a:buFont typeface="Arial"/>
              <a:buChar char="￭"/>
            </a:pPr>
            <a:r>
              <a:rPr lang="en-US" sz="2799">
                <a:solidFill>
                  <a:srgbClr val="000000"/>
                </a:solidFill>
                <a:latin typeface="Telegraf"/>
              </a:rPr>
              <a:t>This type of</a:t>
            </a:r>
            <a:r>
              <a:rPr lang="en-US" sz="2799">
                <a:solidFill>
                  <a:srgbClr val="1377EA"/>
                </a:solidFill>
                <a:latin typeface="Telegraf"/>
              </a:rPr>
              <a:t> </a:t>
            </a:r>
            <a:r>
              <a:rPr lang="en-US" sz="2799">
                <a:solidFill>
                  <a:srgbClr val="1377EA"/>
                </a:solidFill>
                <a:latin typeface="Telegraf Bold"/>
              </a:rPr>
              <a:t>transfer payment</a:t>
            </a:r>
            <a:r>
              <a:rPr lang="en-US" sz="2799">
                <a:solidFill>
                  <a:srgbClr val="000000"/>
                </a:solidFill>
                <a:latin typeface="Telegraf"/>
              </a:rPr>
              <a:t> could be reduced if they are high enough to discourage or disincentivize qualified or skilled individuals to pursue employment.</a:t>
            </a:r>
          </a:p>
          <a:p>
            <a:pPr marL="1209039" indent="-403013" lvl="2">
              <a:lnSpc>
                <a:spcPts val="4423"/>
              </a:lnSpc>
              <a:buFont typeface="Arial"/>
              <a:buChar char="⚬"/>
            </a:pPr>
            <a:r>
              <a:rPr lang="en-US" sz="2799">
                <a:solidFill>
                  <a:srgbClr val="000000"/>
                </a:solidFill>
                <a:latin typeface="Telegraf Bold"/>
              </a:rPr>
              <a:t>Removing minimum wages</a:t>
            </a:r>
          </a:p>
          <a:p>
            <a:pPr marL="1813558" indent="-453390" lvl="3">
              <a:lnSpc>
                <a:spcPts val="4423"/>
              </a:lnSpc>
              <a:buFont typeface="Arial"/>
              <a:buChar char="￭"/>
            </a:pPr>
            <a:r>
              <a:rPr lang="en-US" sz="2799">
                <a:solidFill>
                  <a:srgbClr val="000000"/>
                </a:solidFill>
                <a:latin typeface="Telegraf"/>
              </a:rPr>
              <a:t>Minimum wage is a type of </a:t>
            </a:r>
            <a:r>
              <a:rPr lang="en-US" sz="2799">
                <a:solidFill>
                  <a:srgbClr val="D15081"/>
                </a:solidFill>
                <a:latin typeface="Telegraf Bold"/>
              </a:rPr>
              <a:t>wage floor</a:t>
            </a:r>
            <a:r>
              <a:rPr lang="en-US" sz="2799">
                <a:solidFill>
                  <a:srgbClr val="000000"/>
                </a:solidFill>
                <a:latin typeface="Telegraf"/>
              </a:rPr>
              <a:t> and therefore creates inefficiency in the labour market. Removing or reducing minimum wages allows for the free market to work properly.</a:t>
            </a:r>
          </a:p>
          <a:p>
            <a:pPr marL="1209039" indent="-403013" lvl="2">
              <a:lnSpc>
                <a:spcPts val="4423"/>
              </a:lnSpc>
              <a:buFont typeface="Arial"/>
              <a:buChar char="⚬"/>
            </a:pPr>
            <a:r>
              <a:rPr lang="en-US" sz="2799">
                <a:solidFill>
                  <a:srgbClr val="000000"/>
                </a:solidFill>
                <a:latin typeface="Telegraf Bold"/>
              </a:rPr>
              <a:t>Discouraging or minimizing the power of labour unions</a:t>
            </a:r>
          </a:p>
          <a:p>
            <a:pPr marL="1813558" indent="-453390" lvl="3">
              <a:lnSpc>
                <a:spcPts val="4423"/>
              </a:lnSpc>
              <a:buFont typeface="Arial"/>
              <a:buChar char="￭"/>
            </a:pPr>
            <a:r>
              <a:rPr lang="en-US" sz="2799">
                <a:solidFill>
                  <a:srgbClr val="000000"/>
                </a:solidFill>
                <a:latin typeface="Telegraf"/>
              </a:rPr>
              <a:t>Labour unions always push for higher wages and may interfere with efficiency if workers choose to go on strike.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10600" y="8342090"/>
            <a:ext cx="5866800" cy="1855375"/>
          </a:xfrm>
          <a:prstGeom prst="rect">
            <a:avLst/>
          </a:prstGeom>
        </p:spPr>
      </p:pic>
      <p:sp>
        <p:nvSpPr>
          <p:cNvPr name="TextBox 4" id="4"/>
          <p:cNvSpPr txBox="true"/>
          <p:nvPr/>
        </p:nvSpPr>
        <p:spPr>
          <a:xfrm rot="0">
            <a:off x="962474" y="1187786"/>
            <a:ext cx="16481874" cy="2217547"/>
          </a:xfrm>
          <a:prstGeom prst="rect">
            <a:avLst/>
          </a:prstGeom>
        </p:spPr>
        <p:txBody>
          <a:bodyPr anchor="t" rtlCol="false" tIns="0" lIns="0" bIns="0" rIns="0">
            <a:spAutoFit/>
          </a:bodyPr>
          <a:lstStyle/>
          <a:p>
            <a:pPr algn="ctr">
              <a:lnSpc>
                <a:spcPts val="4423"/>
              </a:lnSpc>
            </a:pPr>
            <a:r>
              <a:rPr lang="en-US" sz="2799">
                <a:solidFill>
                  <a:srgbClr val="000000"/>
                </a:solidFill>
                <a:latin typeface="Telegraf Bold"/>
              </a:rPr>
              <a:t>The government has a role in creating a more educated, efficient, and skilled workforce. The labour market should be competitive and flexible.  </a:t>
            </a:r>
          </a:p>
          <a:p>
            <a:pPr algn="ctr">
              <a:lnSpc>
                <a:spcPts val="4423"/>
              </a:lnSpc>
            </a:pPr>
          </a:p>
          <a:p>
            <a:pPr algn="ctr">
              <a:lnSpc>
                <a:spcPts val="4423"/>
              </a:lnSpc>
            </a:pPr>
            <a:r>
              <a:rPr lang="en-US" sz="2799">
                <a:solidFill>
                  <a:srgbClr val="0961A0"/>
                </a:solidFill>
                <a:latin typeface="Telegraf Bold"/>
              </a:rPr>
              <a:t>Policies aimed at creating flexibility and competitiveness in the labour market</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Labour Market Policies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DAE7sdjJXxo</dc:identifier>
  <dcterms:modified xsi:type="dcterms:W3CDTF">2011-08-01T06:04:30Z</dcterms:modified>
  <cp:revision>1</cp:revision>
  <dc:title>3.7 Supply-side policies</dc:title>
</cp:coreProperties>
</file>